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3"/>
  </p:notesMasterIdLst>
  <p:sldIdLst>
    <p:sldId id="263" r:id="rId2"/>
    <p:sldId id="275" r:id="rId3"/>
    <p:sldId id="268" r:id="rId4"/>
    <p:sldId id="283" r:id="rId5"/>
    <p:sldId id="278" r:id="rId6"/>
    <p:sldId id="285" r:id="rId7"/>
    <p:sldId id="284" r:id="rId8"/>
    <p:sldId id="286" r:id="rId9"/>
    <p:sldId id="287" r:id="rId10"/>
    <p:sldId id="288" r:id="rId11"/>
    <p:sldId id="289" r:id="rId12"/>
    <p:sldId id="270" r:id="rId13"/>
    <p:sldId id="280" r:id="rId14"/>
    <p:sldId id="281" r:id="rId15"/>
    <p:sldId id="271" r:id="rId16"/>
    <p:sldId id="272" r:id="rId17"/>
    <p:sldId id="282" r:id="rId18"/>
    <p:sldId id="265" r:id="rId19"/>
    <p:sldId id="291" r:id="rId20"/>
    <p:sldId id="290" r:id="rId21"/>
    <p:sldId id="267" r:id="rId22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MS Gothic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MS Gothic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MS Gothic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MS Gothic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MS Gothic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MS Gothic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MS Gothic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MS Gothic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MS 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5B5ED"/>
    <a:srgbClr val="2D2DB9"/>
    <a:srgbClr val="A50021"/>
    <a:srgbClr val="E98017"/>
    <a:srgbClr val="006600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328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96F48C51-5E1D-4063-A8FB-6AD0095F67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270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09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109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53A61A-6689-45FE-985F-22633D994C82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09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109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53A61A-6689-45FE-985F-22633D994C82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71DA2-5CBB-4F76-88E9-D44C323236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65CA8-5F9A-4D80-9FD5-3C5A0897D0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89FD0-6120-4BB6-AABA-628389328F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F6F348-E111-406E-9FA1-6B3771E7D4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620F6-C7C5-43EE-8534-3C1CDF5DFF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B42D6-AC66-45E5-9C9E-732B4F1949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440A34-9B52-413D-9760-9B866F3599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9AC37-C053-4629-9409-921D4B7361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717A0-DAA2-4A5E-9D93-B21CF418BA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AD8E0-7686-429B-9C3A-3D8CF01FDA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DF75A-91F0-4B5A-AC9E-422659E8B9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066430AD-DD56-4E26-ADE5-693E8194F2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0" descr="Рисунок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2166" y="-15938"/>
            <a:ext cx="10523120" cy="7564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833052" y="367484"/>
            <a:ext cx="7563969" cy="5825500"/>
            <a:chOff x="187" y="1059"/>
            <a:chExt cx="4322" cy="3329"/>
          </a:xfrm>
        </p:grpSpPr>
        <p:pic>
          <p:nvPicPr>
            <p:cNvPr id="22543" name="Picture 2" descr="Смайлик весёлый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40000"/>
            </a:blip>
            <a:srcRect/>
            <a:stretch>
              <a:fillRect/>
            </a:stretch>
          </p:blipFill>
          <p:spPr bwMode="auto">
            <a:xfrm flipH="1">
              <a:off x="187" y="3236"/>
              <a:ext cx="1061" cy="1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Text Box 4"/>
            <p:cNvSpPr txBox="1">
              <a:spLocks noChangeArrowheads="1"/>
            </p:cNvSpPr>
            <p:nvPr/>
          </p:nvSpPr>
          <p:spPr bwMode="auto">
            <a:xfrm>
              <a:off x="459" y="1059"/>
              <a:ext cx="4050" cy="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endParaRPr lang="ru-RU" sz="4900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-111695" y="971525"/>
            <a:ext cx="10225136" cy="1647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Решение составных уравнений</a:t>
            </a:r>
          </a:p>
        </p:txBody>
      </p:sp>
      <p:sp>
        <p:nvSpPr>
          <p:cNvPr id="5" name="Rectangle 4"/>
          <p:cNvSpPr/>
          <p:nvPr/>
        </p:nvSpPr>
        <p:spPr>
          <a:xfrm>
            <a:off x="2520032" y="3635821"/>
            <a:ext cx="5038725" cy="284000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A50021"/>
                </a:solidFill>
              </a:rPr>
              <a:t>4 </a:t>
            </a:r>
            <a:r>
              <a:rPr lang="ru-RU" sz="3200" b="1" dirty="0">
                <a:solidFill>
                  <a:srgbClr val="A50021"/>
                </a:solidFill>
              </a:rPr>
              <a:t>класс </a:t>
            </a:r>
            <a:endParaRPr lang="ru-RU" sz="3200" b="1" dirty="0" smtClean="0">
              <a:solidFill>
                <a:srgbClr val="A50021"/>
              </a:solidFill>
            </a:endParaRPr>
          </a:p>
          <a:p>
            <a:pPr algn="ctr"/>
            <a:endParaRPr lang="ru-RU" sz="3200" b="1" dirty="0">
              <a:solidFill>
                <a:srgbClr val="A50021"/>
              </a:solidFill>
            </a:endParaRPr>
          </a:p>
          <a:p>
            <a:pPr algn="ctr"/>
            <a:endParaRPr lang="ru-RU" sz="3200" b="1" dirty="0" smtClean="0">
              <a:solidFill>
                <a:srgbClr val="A50021"/>
              </a:solidFill>
            </a:endParaRPr>
          </a:p>
          <a:p>
            <a:pPr algn="ctr"/>
            <a:r>
              <a:rPr lang="ru-RU" sz="3200" dirty="0" smtClean="0">
                <a:solidFill>
                  <a:srgbClr val="A50021"/>
                </a:solidFill>
              </a:rPr>
              <a:t>МБОУ Гимназия № 91 </a:t>
            </a:r>
          </a:p>
          <a:p>
            <a:pPr algn="ctr"/>
            <a:r>
              <a:rPr lang="ru-RU" sz="3200" dirty="0" smtClean="0">
                <a:solidFill>
                  <a:srgbClr val="A50021"/>
                </a:solidFill>
              </a:rPr>
              <a:t>им. М.В. Ломоносова</a:t>
            </a:r>
          </a:p>
          <a:p>
            <a:pPr algn="ctr"/>
            <a:r>
              <a:rPr lang="ru-RU" sz="3200" i="1" dirty="0" smtClean="0">
                <a:solidFill>
                  <a:srgbClr val="A50021"/>
                </a:solidFill>
              </a:rPr>
              <a:t>Бондарева Е.В.</a:t>
            </a:r>
            <a:endParaRPr lang="ru-RU" sz="3200" i="1" dirty="0" smtClean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115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Снимок экрана 2013-11-02 в 23.41.19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91078" cy="7542569"/>
          </a:xfrm>
          <a:prstGeom prst="rect">
            <a:avLst/>
          </a:prstGeom>
        </p:spPr>
      </p:pic>
      <p:sp>
        <p:nvSpPr>
          <p:cNvPr id="13" name="Выноска-облако 26"/>
          <p:cNvSpPr/>
          <p:nvPr/>
        </p:nvSpPr>
        <p:spPr bwMode="auto">
          <a:xfrm>
            <a:off x="1151880" y="24085"/>
            <a:ext cx="5760290" cy="2705238"/>
          </a:xfrm>
          <a:prstGeom prst="cloudCallout">
            <a:avLst>
              <a:gd name="adj1" fmla="val -17588"/>
              <a:gd name="adj2" fmla="val 117023"/>
            </a:avLst>
          </a:prstGeom>
          <a:solidFill>
            <a:srgbClr val="9FD6FF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/>
          <a:lstStyle/>
          <a:p>
            <a:pPr algn="ctr">
              <a:spcBef>
                <a:spcPts val="1323"/>
              </a:spcBef>
            </a:pPr>
            <a:r>
              <a:rPr lang="ru-RU" sz="3000" b="1" i="1" dirty="0" smtClean="0">
                <a:solidFill>
                  <a:srgbClr val="09633F"/>
                </a:solidFill>
                <a:latin typeface="Arial" pitchFamily="34" charset="0"/>
                <a:cs typeface="Arial" pitchFamily="34" charset="0"/>
              </a:rPr>
              <a:t>Устно вычислите корни уравнений!</a:t>
            </a:r>
            <a:endParaRPr lang="ru-RU" sz="3000" b="1" i="1" dirty="0">
              <a:solidFill>
                <a:srgbClr val="09633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5256336" y="2771725"/>
            <a:ext cx="4176464" cy="3888432"/>
          </a:xfrm>
          <a:prstGeom prst="rect">
            <a:avLst/>
          </a:prstGeom>
          <a:noFill/>
          <a:ln w="57150">
            <a:solidFill>
              <a:srgbClr val="558EC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6192440" y="2051645"/>
            <a:ext cx="2520642" cy="556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6"/>
                </a:solidFill>
              </a:rPr>
              <a:t>Уравнения:</a:t>
            </a:r>
            <a:endParaRPr lang="ru-RU" sz="3200" b="1" dirty="0">
              <a:solidFill>
                <a:schemeClr val="accent6"/>
              </a:solidFill>
            </a:endParaRPr>
          </a:p>
        </p:txBody>
      </p:sp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431800" y="3995861"/>
            <a:ext cx="2592288" cy="2819847"/>
            <a:chOff x="428596" y="3714752"/>
            <a:chExt cx="2857520" cy="2963215"/>
          </a:xfrm>
        </p:grpSpPr>
        <p:sp>
          <p:nvSpPr>
            <p:cNvPr id="17" name="Прямоугольник 4"/>
            <p:cNvSpPr>
              <a:spLocks noChangeArrowheads="1"/>
            </p:cNvSpPr>
            <p:nvPr/>
          </p:nvSpPr>
          <p:spPr bwMode="auto">
            <a:xfrm>
              <a:off x="1643042" y="4500570"/>
              <a:ext cx="857256" cy="500066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marL="342900" indent="-342900"/>
              <a:endParaRPr lang="ru-RU" sz="3600"/>
            </a:p>
          </p:txBody>
        </p:sp>
        <p:pic>
          <p:nvPicPr>
            <p:cNvPr id="22" name="Рисунок 3" descr="Смайлик растерянный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30000"/>
            </a:blip>
            <a:srcRect/>
            <a:stretch>
              <a:fillRect/>
            </a:stretch>
          </p:blipFill>
          <p:spPr bwMode="auto">
            <a:xfrm>
              <a:off x="428596" y="3714752"/>
              <a:ext cx="2857520" cy="2963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Rectangle 8"/>
          <p:cNvSpPr/>
          <p:nvPr/>
        </p:nvSpPr>
        <p:spPr>
          <a:xfrm>
            <a:off x="5760392" y="3635821"/>
            <a:ext cx="3312368" cy="95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2D2DB9"/>
                </a:solidFill>
              </a:rPr>
              <a:t>Чтобы найти делитель, надо делимое разделить на частное</a:t>
            </a:r>
            <a:endParaRPr lang="ru-RU" sz="2000" dirty="0">
              <a:solidFill>
                <a:srgbClr val="2D2DB9"/>
              </a:solidFill>
            </a:endParaRPr>
          </a:p>
        </p:txBody>
      </p:sp>
      <p:sp>
        <p:nvSpPr>
          <p:cNvPr id="14" name="Rectangle 8"/>
          <p:cNvSpPr/>
          <p:nvPr/>
        </p:nvSpPr>
        <p:spPr>
          <a:xfrm>
            <a:off x="5616376" y="2987749"/>
            <a:ext cx="2122621" cy="6140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2D2DB9"/>
                </a:solidFill>
              </a:rPr>
              <a:t>60 : </a:t>
            </a:r>
            <a:r>
              <a:rPr lang="en-US" sz="3600" dirty="0">
                <a:solidFill>
                  <a:srgbClr val="2D2DB9"/>
                </a:solidFill>
              </a:rPr>
              <a:t>n</a:t>
            </a:r>
            <a:r>
              <a:rPr lang="ru-RU" sz="3600" dirty="0">
                <a:solidFill>
                  <a:srgbClr val="2D2DB9"/>
                </a:solidFill>
              </a:rPr>
              <a:t> = 4 </a:t>
            </a:r>
          </a:p>
        </p:txBody>
      </p:sp>
      <p:sp>
        <p:nvSpPr>
          <p:cNvPr id="15" name="Rectangle 8"/>
          <p:cNvSpPr/>
          <p:nvPr/>
        </p:nvSpPr>
        <p:spPr>
          <a:xfrm>
            <a:off x="5760392" y="4643933"/>
            <a:ext cx="2121093" cy="1122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2D2DB9"/>
                </a:solidFill>
              </a:rPr>
              <a:t>n</a:t>
            </a:r>
            <a:r>
              <a:rPr lang="ru-RU" sz="3600" dirty="0" smtClean="0">
                <a:solidFill>
                  <a:srgbClr val="2D2DB9"/>
                </a:solidFill>
              </a:rPr>
              <a:t> </a:t>
            </a:r>
            <a:r>
              <a:rPr lang="ru-RU" sz="3600" dirty="0">
                <a:solidFill>
                  <a:srgbClr val="2D2DB9"/>
                </a:solidFill>
              </a:rPr>
              <a:t>= </a:t>
            </a:r>
            <a:r>
              <a:rPr lang="ru-RU" sz="3600" dirty="0" smtClean="0">
                <a:solidFill>
                  <a:srgbClr val="2D2DB9"/>
                </a:solidFill>
              </a:rPr>
              <a:t>60 : 4</a:t>
            </a:r>
          </a:p>
          <a:p>
            <a:r>
              <a:rPr lang="en-US" sz="3600" dirty="0" smtClean="0">
                <a:solidFill>
                  <a:srgbClr val="2D2DB9"/>
                </a:solidFill>
              </a:rPr>
              <a:t>n = 15</a:t>
            </a:r>
            <a:r>
              <a:rPr lang="ru-RU" sz="3600" dirty="0" smtClean="0">
                <a:solidFill>
                  <a:srgbClr val="2D2DB9"/>
                </a:solidFill>
              </a:rPr>
              <a:t> </a:t>
            </a:r>
            <a:endParaRPr lang="ru-RU" sz="3600" dirty="0">
              <a:solidFill>
                <a:srgbClr val="2D2D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212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Снимок экрана 2013-11-02 в 23.41.19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91078" cy="7542569"/>
          </a:xfrm>
          <a:prstGeom prst="rect">
            <a:avLst/>
          </a:prstGeom>
        </p:spPr>
      </p:pic>
      <p:sp>
        <p:nvSpPr>
          <p:cNvPr id="13" name="Выноска-облако 26"/>
          <p:cNvSpPr/>
          <p:nvPr/>
        </p:nvSpPr>
        <p:spPr bwMode="auto">
          <a:xfrm>
            <a:off x="1151880" y="24085"/>
            <a:ext cx="5760290" cy="2705238"/>
          </a:xfrm>
          <a:prstGeom prst="cloudCallout">
            <a:avLst>
              <a:gd name="adj1" fmla="val -17588"/>
              <a:gd name="adj2" fmla="val 117023"/>
            </a:avLst>
          </a:prstGeom>
          <a:solidFill>
            <a:srgbClr val="9FD6FF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/>
          <a:lstStyle/>
          <a:p>
            <a:pPr algn="ctr">
              <a:spcBef>
                <a:spcPts val="1323"/>
              </a:spcBef>
            </a:pPr>
            <a:r>
              <a:rPr lang="ru-RU" sz="3000" b="1" i="1" dirty="0" smtClean="0">
                <a:solidFill>
                  <a:srgbClr val="09633F"/>
                </a:solidFill>
                <a:latin typeface="Arial" pitchFamily="34" charset="0"/>
                <a:cs typeface="Arial" pitchFamily="34" charset="0"/>
              </a:rPr>
              <a:t>Устно вычислите корни уравнений!</a:t>
            </a:r>
            <a:endParaRPr lang="ru-RU" sz="3000" b="1" i="1" dirty="0">
              <a:solidFill>
                <a:srgbClr val="09633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5256336" y="2771725"/>
            <a:ext cx="4176464" cy="3888432"/>
          </a:xfrm>
          <a:prstGeom prst="rect">
            <a:avLst/>
          </a:prstGeom>
          <a:noFill/>
          <a:ln w="57150">
            <a:solidFill>
              <a:srgbClr val="558EC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6192440" y="2051645"/>
            <a:ext cx="2520642" cy="556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6"/>
                </a:solidFill>
              </a:rPr>
              <a:t>Уравнения:</a:t>
            </a:r>
            <a:endParaRPr lang="ru-RU" sz="3200" b="1" dirty="0">
              <a:solidFill>
                <a:schemeClr val="accent6"/>
              </a:solidFill>
            </a:endParaRPr>
          </a:p>
        </p:txBody>
      </p:sp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431800" y="3995861"/>
            <a:ext cx="2592288" cy="2819847"/>
            <a:chOff x="428596" y="3714752"/>
            <a:chExt cx="2857520" cy="2963215"/>
          </a:xfrm>
        </p:grpSpPr>
        <p:sp>
          <p:nvSpPr>
            <p:cNvPr id="17" name="Прямоугольник 4"/>
            <p:cNvSpPr>
              <a:spLocks noChangeArrowheads="1"/>
            </p:cNvSpPr>
            <p:nvPr/>
          </p:nvSpPr>
          <p:spPr bwMode="auto">
            <a:xfrm>
              <a:off x="1643042" y="4500570"/>
              <a:ext cx="857256" cy="500066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marL="342900" indent="-342900"/>
              <a:endParaRPr lang="ru-RU" sz="3600"/>
            </a:p>
          </p:txBody>
        </p:sp>
        <p:pic>
          <p:nvPicPr>
            <p:cNvPr id="22" name="Рисунок 3" descr="Смайлик растерянный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30000"/>
            </a:blip>
            <a:srcRect/>
            <a:stretch>
              <a:fillRect/>
            </a:stretch>
          </p:blipFill>
          <p:spPr bwMode="auto">
            <a:xfrm>
              <a:off x="428596" y="3714752"/>
              <a:ext cx="2857520" cy="2963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Rectangle 8"/>
          <p:cNvSpPr/>
          <p:nvPr/>
        </p:nvSpPr>
        <p:spPr>
          <a:xfrm>
            <a:off x="5760392" y="3635821"/>
            <a:ext cx="3312368" cy="95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2D2DB9"/>
                </a:solidFill>
              </a:rPr>
              <a:t>Чтобы найти делимое, надо частное умножить на делитель</a:t>
            </a:r>
            <a:endParaRPr lang="ru-RU" sz="2000" dirty="0">
              <a:solidFill>
                <a:srgbClr val="2D2DB9"/>
              </a:solidFill>
            </a:endParaRPr>
          </a:p>
        </p:txBody>
      </p:sp>
      <p:sp>
        <p:nvSpPr>
          <p:cNvPr id="14" name="Rectangle 8"/>
          <p:cNvSpPr/>
          <p:nvPr/>
        </p:nvSpPr>
        <p:spPr>
          <a:xfrm>
            <a:off x="5616376" y="2987749"/>
            <a:ext cx="2223686" cy="607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err="1" smtClean="0">
                <a:solidFill>
                  <a:srgbClr val="2D2DB9"/>
                </a:solidFill>
              </a:rPr>
              <a:t>х</a:t>
            </a:r>
            <a:r>
              <a:rPr lang="ru-RU" sz="3600" dirty="0" smtClean="0">
                <a:solidFill>
                  <a:srgbClr val="2D2DB9"/>
                </a:solidFill>
              </a:rPr>
              <a:t> </a:t>
            </a:r>
            <a:r>
              <a:rPr lang="ru-RU" sz="3600" dirty="0">
                <a:solidFill>
                  <a:srgbClr val="2D2DB9"/>
                </a:solidFill>
              </a:rPr>
              <a:t>: </a:t>
            </a:r>
            <a:r>
              <a:rPr lang="ru-RU" sz="3600" dirty="0" smtClean="0">
                <a:solidFill>
                  <a:srgbClr val="2D2DB9"/>
                </a:solidFill>
              </a:rPr>
              <a:t>5 </a:t>
            </a:r>
            <a:r>
              <a:rPr lang="ru-RU" sz="3600" dirty="0">
                <a:solidFill>
                  <a:srgbClr val="2D2DB9"/>
                </a:solidFill>
              </a:rPr>
              <a:t>= </a:t>
            </a:r>
            <a:r>
              <a:rPr lang="en-US" sz="3600" dirty="0" smtClean="0">
                <a:solidFill>
                  <a:srgbClr val="2D2DB9"/>
                </a:solidFill>
              </a:rPr>
              <a:t>1</a:t>
            </a:r>
            <a:r>
              <a:rPr lang="ru-RU" sz="3600" dirty="0" smtClean="0">
                <a:solidFill>
                  <a:srgbClr val="2D2DB9"/>
                </a:solidFill>
              </a:rPr>
              <a:t>6 </a:t>
            </a:r>
            <a:endParaRPr lang="ru-RU" sz="3600" dirty="0">
              <a:solidFill>
                <a:srgbClr val="2D2DB9"/>
              </a:solidFill>
            </a:endParaRPr>
          </a:p>
        </p:txBody>
      </p:sp>
      <p:sp>
        <p:nvSpPr>
          <p:cNvPr id="15" name="Rectangle 8"/>
          <p:cNvSpPr/>
          <p:nvPr/>
        </p:nvSpPr>
        <p:spPr>
          <a:xfrm>
            <a:off x="5760392" y="4643933"/>
            <a:ext cx="2121093" cy="1122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2D2DB9"/>
                </a:solidFill>
              </a:rPr>
              <a:t>x</a:t>
            </a:r>
            <a:r>
              <a:rPr lang="ru-RU" sz="3600" dirty="0" smtClean="0">
                <a:solidFill>
                  <a:srgbClr val="2D2DB9"/>
                </a:solidFill>
              </a:rPr>
              <a:t> = </a:t>
            </a:r>
            <a:r>
              <a:rPr lang="en-US" sz="3600" dirty="0" smtClean="0">
                <a:solidFill>
                  <a:srgbClr val="2D2DB9"/>
                </a:solidFill>
              </a:rPr>
              <a:t>16 · 5</a:t>
            </a:r>
          </a:p>
          <a:p>
            <a:r>
              <a:rPr lang="en-US" sz="3600" dirty="0" smtClean="0">
                <a:solidFill>
                  <a:srgbClr val="2D2DB9"/>
                </a:solidFill>
              </a:rPr>
              <a:t>x = 80</a:t>
            </a:r>
            <a:r>
              <a:rPr lang="ru-RU" sz="3600" dirty="0" smtClean="0">
                <a:solidFill>
                  <a:srgbClr val="2D2DB9"/>
                </a:solidFill>
              </a:rPr>
              <a:t> </a:t>
            </a:r>
            <a:endParaRPr lang="ru-RU" sz="3600" dirty="0">
              <a:solidFill>
                <a:srgbClr val="2D2D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212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Снимок экрана 2013-11-02 в 23.41.19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91078" cy="754256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752280" y="3059757"/>
            <a:ext cx="4427815" cy="7793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2D2DB9"/>
                </a:solidFill>
              </a:rPr>
              <a:t>(у </a:t>
            </a:r>
            <a:r>
              <a:rPr lang="ru-RU" sz="4800" b="1" dirty="0">
                <a:solidFill>
                  <a:srgbClr val="2D2DB9"/>
                </a:solidFill>
              </a:rPr>
              <a:t>– 4) </a:t>
            </a:r>
            <a:r>
              <a:rPr lang="ru-RU" sz="4800" b="1" dirty="0" smtClean="0">
                <a:solidFill>
                  <a:srgbClr val="FF0000"/>
                </a:solidFill>
              </a:rPr>
              <a:t>·</a:t>
            </a:r>
            <a:r>
              <a:rPr lang="ru-RU" sz="4800" b="1" dirty="0" smtClean="0">
                <a:solidFill>
                  <a:srgbClr val="2D2DB9"/>
                </a:solidFill>
              </a:rPr>
              <a:t> </a:t>
            </a:r>
            <a:r>
              <a:rPr lang="ru-RU" sz="4800" b="1" dirty="0">
                <a:solidFill>
                  <a:srgbClr val="2D2DB9"/>
                </a:solidFill>
              </a:rPr>
              <a:t>3 = 15 </a:t>
            </a:r>
          </a:p>
        </p:txBody>
      </p:sp>
      <p:grpSp>
        <p:nvGrpSpPr>
          <p:cNvPr id="6" name="Группа 8"/>
          <p:cNvGrpSpPr>
            <a:grpSpLocks/>
          </p:cNvGrpSpPr>
          <p:nvPr/>
        </p:nvGrpSpPr>
        <p:grpSpPr bwMode="auto">
          <a:xfrm>
            <a:off x="359792" y="3563813"/>
            <a:ext cx="2592288" cy="2819847"/>
            <a:chOff x="428596" y="3714752"/>
            <a:chExt cx="2857520" cy="2963215"/>
          </a:xfrm>
        </p:grpSpPr>
        <p:sp>
          <p:nvSpPr>
            <p:cNvPr id="7" name="Прямоугольник 4"/>
            <p:cNvSpPr>
              <a:spLocks noChangeArrowheads="1"/>
            </p:cNvSpPr>
            <p:nvPr/>
          </p:nvSpPr>
          <p:spPr bwMode="auto">
            <a:xfrm>
              <a:off x="1643042" y="4500570"/>
              <a:ext cx="857256" cy="500066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marL="342900" indent="-342900"/>
              <a:endParaRPr lang="ru-RU" sz="3600"/>
            </a:p>
          </p:txBody>
        </p:sp>
        <p:pic>
          <p:nvPicPr>
            <p:cNvPr id="8" name="Рисунок 3" descr="Смайлик растерянный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30000"/>
            </a:blip>
            <a:srcRect/>
            <a:stretch>
              <a:fillRect/>
            </a:stretch>
          </p:blipFill>
          <p:spPr bwMode="auto">
            <a:xfrm>
              <a:off x="428596" y="3714752"/>
              <a:ext cx="2857520" cy="2963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Выноска-облако 26"/>
          <p:cNvSpPr/>
          <p:nvPr/>
        </p:nvSpPr>
        <p:spPr bwMode="auto">
          <a:xfrm>
            <a:off x="647824" y="251445"/>
            <a:ext cx="5760290" cy="2705238"/>
          </a:xfrm>
          <a:prstGeom prst="cloudCallout">
            <a:avLst>
              <a:gd name="adj1" fmla="val -18851"/>
              <a:gd name="adj2" fmla="val 117267"/>
            </a:avLst>
          </a:prstGeom>
          <a:solidFill>
            <a:srgbClr val="9FD6FF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/>
          <a:lstStyle/>
          <a:p>
            <a:pPr algn="ctr">
              <a:spcBef>
                <a:spcPts val="1323"/>
              </a:spcBef>
            </a:pPr>
            <a:endParaRPr lang="ru-RU" sz="2800" b="1" i="1" dirty="0" smtClean="0">
              <a:solidFill>
                <a:srgbClr val="09633F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1323"/>
              </a:spcBef>
            </a:pPr>
            <a:r>
              <a:rPr lang="ru-RU" sz="2800" b="1" i="1" dirty="0" smtClean="0">
                <a:solidFill>
                  <a:srgbClr val="09633F"/>
                </a:solidFill>
                <a:latin typeface="Arial" pitchFamily="34" charset="0"/>
                <a:cs typeface="Arial" pitchFamily="34" charset="0"/>
              </a:rPr>
              <a:t>Найдите корень уравнения!</a:t>
            </a:r>
          </a:p>
          <a:p>
            <a:pPr algn="ctr">
              <a:spcBef>
                <a:spcPts val="1323"/>
              </a:spcBef>
            </a:pPr>
            <a:endParaRPr lang="ru-RU" sz="2800" b="1" i="1" dirty="0">
              <a:solidFill>
                <a:srgbClr val="09633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Выноска-облако 26"/>
          <p:cNvSpPr/>
          <p:nvPr/>
        </p:nvSpPr>
        <p:spPr bwMode="auto">
          <a:xfrm>
            <a:off x="575816" y="251445"/>
            <a:ext cx="5760290" cy="2705238"/>
          </a:xfrm>
          <a:prstGeom prst="cloudCallout">
            <a:avLst>
              <a:gd name="adj1" fmla="val -18392"/>
              <a:gd name="adj2" fmla="val 112378"/>
            </a:avLst>
          </a:prstGeom>
          <a:solidFill>
            <a:srgbClr val="9FD6FF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/>
          <a:lstStyle/>
          <a:p>
            <a:pPr algn="ctr">
              <a:spcBef>
                <a:spcPts val="1323"/>
              </a:spcBef>
            </a:pPr>
            <a:r>
              <a:rPr lang="ru-RU" sz="2800" b="1" i="1" dirty="0" smtClean="0">
                <a:solidFill>
                  <a:srgbClr val="09633F"/>
                </a:solidFill>
                <a:latin typeface="Arial" pitchFamily="34" charset="0"/>
                <a:cs typeface="Arial" pitchFamily="34" charset="0"/>
              </a:rPr>
              <a:t>Является </a:t>
            </a:r>
            <a:r>
              <a:rPr lang="ru-RU" sz="2800" b="1" i="1" dirty="0">
                <a:solidFill>
                  <a:srgbClr val="09633F"/>
                </a:solidFill>
                <a:latin typeface="Arial" pitchFamily="34" charset="0"/>
                <a:cs typeface="Arial" pitchFamily="34" charset="0"/>
              </a:rPr>
              <a:t>ли эта запись уравнением?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4680272" y="2987749"/>
            <a:ext cx="1944216" cy="108012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2D2DB9"/>
                </a:solidFill>
                <a:effectLst/>
                <a:latin typeface="Arial" charset="0"/>
                <a:cs typeface="MS Gothic" charset="0"/>
              </a:rPr>
              <a:t>Х</a:t>
            </a:r>
            <a:endParaRPr kumimoji="0" lang="en-US" sz="6000" b="0" i="0" u="none" strike="noStrike" cap="none" normalizeH="0" baseline="0" dirty="0" smtClean="0">
              <a:ln>
                <a:noFill/>
              </a:ln>
              <a:solidFill>
                <a:srgbClr val="2D2DB9"/>
              </a:solidFill>
              <a:effectLst/>
              <a:latin typeface="Arial" charset="0"/>
              <a:cs typeface="MS Gothic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96296" y="4571925"/>
            <a:ext cx="4000314" cy="787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2D2DB9"/>
                </a:solidFill>
              </a:rPr>
              <a:t> </a:t>
            </a:r>
            <a:r>
              <a:rPr lang="ru-RU" sz="4800" b="1" dirty="0">
                <a:solidFill>
                  <a:srgbClr val="2D2DB9"/>
                </a:solidFill>
              </a:rPr>
              <a:t>у – </a:t>
            </a:r>
            <a:r>
              <a:rPr lang="ru-RU" sz="4800" b="1" dirty="0" smtClean="0">
                <a:solidFill>
                  <a:srgbClr val="2D2DB9"/>
                </a:solidFill>
              </a:rPr>
              <a:t>4 </a:t>
            </a:r>
            <a:r>
              <a:rPr lang="ru-RU" sz="4800" b="1" dirty="0">
                <a:solidFill>
                  <a:srgbClr val="2D2DB9"/>
                </a:solidFill>
              </a:rPr>
              <a:t>= </a:t>
            </a:r>
            <a:r>
              <a:rPr lang="ru-RU" sz="4800" b="1" dirty="0" smtClean="0">
                <a:solidFill>
                  <a:srgbClr val="2D2DB9"/>
                </a:solidFill>
              </a:rPr>
              <a:t>15 : 3 </a:t>
            </a:r>
            <a:endParaRPr lang="ru-RU" sz="4800" b="1" dirty="0">
              <a:solidFill>
                <a:srgbClr val="2D2DB9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680272" y="4427909"/>
            <a:ext cx="1944216" cy="108012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2D2DB9"/>
                </a:solidFill>
                <a:effectLst/>
                <a:latin typeface="Arial" charset="0"/>
                <a:cs typeface="MS Gothic" charset="0"/>
              </a:rPr>
              <a:t>Х</a:t>
            </a:r>
            <a:endParaRPr kumimoji="0" lang="en-US" sz="6000" b="0" i="0" u="none" strike="noStrike" cap="none" normalizeH="0" baseline="0" dirty="0" smtClean="0">
              <a:ln>
                <a:noFill/>
              </a:ln>
              <a:solidFill>
                <a:srgbClr val="2D2DB9"/>
              </a:solidFill>
              <a:effectLst/>
              <a:latin typeface="Arial" charset="0"/>
              <a:cs typeface="MS Gothic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112320" y="5940077"/>
            <a:ext cx="2597586" cy="787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2D2DB9"/>
                </a:solidFill>
              </a:rPr>
              <a:t>у </a:t>
            </a:r>
            <a:r>
              <a:rPr lang="ru-RU" sz="4800" b="1" dirty="0">
                <a:solidFill>
                  <a:srgbClr val="2D2DB9"/>
                </a:solidFill>
              </a:rPr>
              <a:t>– </a:t>
            </a:r>
            <a:r>
              <a:rPr lang="ru-RU" sz="4800" b="1" dirty="0" smtClean="0">
                <a:solidFill>
                  <a:srgbClr val="2D2DB9"/>
                </a:solidFill>
              </a:rPr>
              <a:t>4 </a:t>
            </a:r>
            <a:r>
              <a:rPr lang="ru-RU" sz="4800" b="1" dirty="0">
                <a:solidFill>
                  <a:srgbClr val="2D2DB9"/>
                </a:solidFill>
              </a:rPr>
              <a:t>= </a:t>
            </a:r>
            <a:r>
              <a:rPr lang="ru-RU" sz="4800" b="1" dirty="0" smtClean="0">
                <a:solidFill>
                  <a:srgbClr val="2D2DB9"/>
                </a:solidFill>
              </a:rPr>
              <a:t>5</a:t>
            </a:r>
            <a:endParaRPr lang="ru-RU" sz="4800" b="1" dirty="0">
              <a:solidFill>
                <a:srgbClr val="2D2DB9"/>
              </a:solidFill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4752280" y="5796061"/>
            <a:ext cx="1944216" cy="108012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2D2DB9"/>
                </a:solidFill>
                <a:effectLst/>
                <a:latin typeface="Arial" charset="0"/>
                <a:cs typeface="MS Gothic" charset="0"/>
              </a:rPr>
              <a:t>Х</a:t>
            </a:r>
            <a:endParaRPr kumimoji="0" lang="en-US" sz="6000" b="0" i="0" u="none" strike="noStrike" cap="none" normalizeH="0" baseline="0" dirty="0" smtClean="0">
              <a:ln>
                <a:noFill/>
              </a:ln>
              <a:solidFill>
                <a:srgbClr val="2D2DB9"/>
              </a:solidFill>
              <a:effectLst/>
              <a:latin typeface="Arial" charset="0"/>
              <a:cs typeface="MS Gothic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 bwMode="auto">
          <a:xfrm>
            <a:off x="4824288" y="2555701"/>
            <a:ext cx="1656184" cy="360040"/>
          </a:xfrm>
          <a:prstGeom prst="roundRect">
            <a:avLst/>
          </a:prstGeom>
          <a:solidFill>
            <a:srgbClr val="F5B5E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MS Gothic" charset="0"/>
              </a:rPr>
              <a:t>1 множитель</a:t>
            </a:r>
          </a:p>
        </p:txBody>
      </p:sp>
      <p:sp>
        <p:nvSpPr>
          <p:cNvPr id="17" name="Скругленный прямоугольник 16"/>
          <p:cNvSpPr/>
          <p:nvPr/>
        </p:nvSpPr>
        <p:spPr bwMode="auto">
          <a:xfrm>
            <a:off x="6912520" y="2555701"/>
            <a:ext cx="1656184" cy="360040"/>
          </a:xfrm>
          <a:prstGeom prst="roundRect">
            <a:avLst/>
          </a:prstGeom>
          <a:solidFill>
            <a:srgbClr val="F5B5E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MS Gothic" charset="0"/>
              </a:rPr>
              <a:t>2 множитель</a:t>
            </a:r>
          </a:p>
        </p:txBody>
      </p:sp>
      <p:sp>
        <p:nvSpPr>
          <p:cNvPr id="19" name="Скругленный прямоугольник 18"/>
          <p:cNvSpPr/>
          <p:nvPr/>
        </p:nvSpPr>
        <p:spPr bwMode="auto">
          <a:xfrm>
            <a:off x="8064648" y="3779837"/>
            <a:ext cx="1872208" cy="360040"/>
          </a:xfrm>
          <a:prstGeom prst="roundRect">
            <a:avLst/>
          </a:prstGeom>
          <a:solidFill>
            <a:srgbClr val="F5B5E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MS Gothic" charset="0"/>
              </a:rPr>
              <a:t>произведение</a:t>
            </a:r>
          </a:p>
        </p:txBody>
      </p:sp>
      <p:sp>
        <p:nvSpPr>
          <p:cNvPr id="20" name="Овал 19"/>
          <p:cNvSpPr/>
          <p:nvPr/>
        </p:nvSpPr>
        <p:spPr bwMode="auto">
          <a:xfrm>
            <a:off x="6768504" y="395461"/>
            <a:ext cx="2952081" cy="1080120"/>
          </a:xfrm>
          <a:prstGeom prst="ellipse">
            <a:avLst/>
          </a:prstGeom>
          <a:solidFill>
            <a:srgbClr val="FFFF66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MS Gothic" charset="0"/>
              </a:rPr>
              <a:t>Запиши в тетрадь</a:t>
            </a:r>
          </a:p>
        </p:txBody>
      </p:sp>
    </p:spTree>
    <p:extLst>
      <p:ext uri="{BB962C8B-B14F-4D97-AF65-F5344CB8AC3E}">
        <p14:creationId xmlns:p14="http://schemas.microsoft.com/office/powerpoint/2010/main" val="425897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 animBg="1"/>
      <p:bldP spid="5" grpId="1" animBg="1"/>
      <p:bldP spid="13" grpId="0" animBg="1"/>
      <p:bldP spid="13" grpId="1" animBg="1"/>
      <p:bldP spid="15" grpId="0" animBg="1"/>
      <p:bldP spid="15" grpId="1" animBg="1"/>
      <p:bldP spid="16" grpId="0" animBg="1"/>
      <p:bldP spid="17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Снимок экрана 2013-11-02 в 23.41.19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91078" cy="754256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515854" y="2483693"/>
            <a:ext cx="4564771" cy="787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2D2DB9"/>
                </a:solidFill>
              </a:rPr>
              <a:t>(у </a:t>
            </a:r>
            <a:r>
              <a:rPr lang="ru-RU" sz="4800" b="1" dirty="0">
                <a:solidFill>
                  <a:srgbClr val="2D2DB9"/>
                </a:solidFill>
              </a:rPr>
              <a:t>– 4) × 3 = 15 </a:t>
            </a:r>
          </a:p>
        </p:txBody>
      </p:sp>
      <p:grpSp>
        <p:nvGrpSpPr>
          <p:cNvPr id="6" name="Группа 8"/>
          <p:cNvGrpSpPr>
            <a:grpSpLocks/>
          </p:cNvGrpSpPr>
          <p:nvPr/>
        </p:nvGrpSpPr>
        <p:grpSpPr bwMode="auto">
          <a:xfrm>
            <a:off x="359792" y="3563813"/>
            <a:ext cx="2592288" cy="2819847"/>
            <a:chOff x="428596" y="3714752"/>
            <a:chExt cx="2857520" cy="2963215"/>
          </a:xfrm>
        </p:grpSpPr>
        <p:sp>
          <p:nvSpPr>
            <p:cNvPr id="7" name="Прямоугольник 4"/>
            <p:cNvSpPr>
              <a:spLocks noChangeArrowheads="1"/>
            </p:cNvSpPr>
            <p:nvPr/>
          </p:nvSpPr>
          <p:spPr bwMode="auto">
            <a:xfrm>
              <a:off x="1643042" y="4500570"/>
              <a:ext cx="857256" cy="500066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marL="342900" indent="-342900"/>
              <a:endParaRPr lang="ru-RU" sz="3600"/>
            </a:p>
          </p:txBody>
        </p:sp>
        <p:pic>
          <p:nvPicPr>
            <p:cNvPr id="8" name="Рисунок 3" descr="Смайлик растерянный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30000"/>
            </a:blip>
            <a:srcRect/>
            <a:stretch>
              <a:fillRect/>
            </a:stretch>
          </p:blipFill>
          <p:spPr bwMode="auto">
            <a:xfrm>
              <a:off x="428596" y="3714752"/>
              <a:ext cx="2857520" cy="2963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Выноска-облако 26"/>
          <p:cNvSpPr/>
          <p:nvPr/>
        </p:nvSpPr>
        <p:spPr bwMode="auto">
          <a:xfrm>
            <a:off x="647824" y="251445"/>
            <a:ext cx="5760290" cy="2705238"/>
          </a:xfrm>
          <a:prstGeom prst="cloudCallout">
            <a:avLst>
              <a:gd name="adj1" fmla="val -18851"/>
              <a:gd name="adj2" fmla="val 117267"/>
            </a:avLst>
          </a:prstGeom>
          <a:solidFill>
            <a:srgbClr val="9FD6FF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/>
          <a:lstStyle/>
          <a:p>
            <a:pPr algn="ctr">
              <a:spcBef>
                <a:spcPts val="1323"/>
              </a:spcBef>
            </a:pPr>
            <a:endParaRPr lang="ru-RU" sz="2800" b="1" i="1" dirty="0" smtClean="0">
              <a:solidFill>
                <a:srgbClr val="09633F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1323"/>
              </a:spcBef>
            </a:pPr>
            <a:r>
              <a:rPr lang="ru-RU" sz="2800" b="1" i="1" dirty="0" smtClean="0">
                <a:solidFill>
                  <a:srgbClr val="09633F"/>
                </a:solidFill>
                <a:latin typeface="Arial" pitchFamily="34" charset="0"/>
                <a:cs typeface="Arial" pitchFamily="34" charset="0"/>
              </a:rPr>
              <a:t>Найдите корень уравнения!</a:t>
            </a:r>
          </a:p>
          <a:p>
            <a:pPr algn="ctr">
              <a:spcBef>
                <a:spcPts val="1323"/>
              </a:spcBef>
            </a:pPr>
            <a:endParaRPr lang="ru-RU" sz="2800" b="1" i="1" dirty="0">
              <a:solidFill>
                <a:srgbClr val="09633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44368" y="3347789"/>
            <a:ext cx="4000314" cy="787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2D2DB9"/>
                </a:solidFill>
              </a:rPr>
              <a:t> </a:t>
            </a:r>
            <a:r>
              <a:rPr lang="ru-RU" sz="4800" b="1" dirty="0">
                <a:solidFill>
                  <a:srgbClr val="2D2DB9"/>
                </a:solidFill>
              </a:rPr>
              <a:t>у – </a:t>
            </a:r>
            <a:r>
              <a:rPr lang="ru-RU" sz="4800" b="1" dirty="0" smtClean="0">
                <a:solidFill>
                  <a:srgbClr val="2D2DB9"/>
                </a:solidFill>
              </a:rPr>
              <a:t>4 </a:t>
            </a:r>
            <a:r>
              <a:rPr lang="ru-RU" sz="4800" b="1" dirty="0">
                <a:solidFill>
                  <a:srgbClr val="2D2DB9"/>
                </a:solidFill>
              </a:rPr>
              <a:t>= </a:t>
            </a:r>
            <a:r>
              <a:rPr lang="ru-RU" sz="4800" b="1" dirty="0" smtClean="0">
                <a:solidFill>
                  <a:srgbClr val="2D2DB9"/>
                </a:solidFill>
              </a:rPr>
              <a:t>15 : 3 </a:t>
            </a:r>
            <a:endParaRPr lang="ru-RU" sz="4800" b="1" dirty="0">
              <a:solidFill>
                <a:srgbClr val="2D2DB9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760392" y="4283893"/>
            <a:ext cx="2597586" cy="787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2D2DB9"/>
                </a:solidFill>
              </a:rPr>
              <a:t>у </a:t>
            </a:r>
            <a:r>
              <a:rPr lang="ru-RU" sz="4800" b="1" dirty="0">
                <a:solidFill>
                  <a:srgbClr val="2D2DB9"/>
                </a:solidFill>
              </a:rPr>
              <a:t>– </a:t>
            </a:r>
            <a:r>
              <a:rPr lang="ru-RU" sz="4800" b="1" dirty="0" smtClean="0">
                <a:solidFill>
                  <a:srgbClr val="2D2DB9"/>
                </a:solidFill>
              </a:rPr>
              <a:t>4 </a:t>
            </a:r>
            <a:r>
              <a:rPr lang="ru-RU" sz="4800" b="1" dirty="0">
                <a:solidFill>
                  <a:srgbClr val="2D2DB9"/>
                </a:solidFill>
              </a:rPr>
              <a:t>= </a:t>
            </a:r>
            <a:r>
              <a:rPr lang="ru-RU" sz="4800" b="1" dirty="0" smtClean="0">
                <a:solidFill>
                  <a:srgbClr val="2D2DB9"/>
                </a:solidFill>
              </a:rPr>
              <a:t>5</a:t>
            </a:r>
            <a:endParaRPr lang="ru-RU" sz="4800" b="1" dirty="0">
              <a:solidFill>
                <a:srgbClr val="2D2DB9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760392" y="5292005"/>
            <a:ext cx="2614718" cy="787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2D2DB9"/>
                </a:solidFill>
              </a:rPr>
              <a:t>у = 5 + 4</a:t>
            </a:r>
            <a:endParaRPr lang="ru-RU" sz="4800" b="1" dirty="0">
              <a:solidFill>
                <a:srgbClr val="2D2DB9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832400" y="6228109"/>
            <a:ext cx="1570863" cy="787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2D2DB9"/>
                </a:solidFill>
              </a:rPr>
              <a:t>у = 9</a:t>
            </a:r>
            <a:endParaRPr lang="ru-RU" sz="4800" b="1" dirty="0">
              <a:solidFill>
                <a:srgbClr val="2D2DB9"/>
              </a:solidFill>
            </a:endParaRPr>
          </a:p>
        </p:txBody>
      </p:sp>
      <p:sp>
        <p:nvSpPr>
          <p:cNvPr id="13" name="Овал 12"/>
          <p:cNvSpPr/>
          <p:nvPr/>
        </p:nvSpPr>
        <p:spPr bwMode="auto">
          <a:xfrm>
            <a:off x="6768504" y="395461"/>
            <a:ext cx="2952081" cy="1080120"/>
          </a:xfrm>
          <a:prstGeom prst="ellipse">
            <a:avLst/>
          </a:prstGeom>
          <a:solidFill>
            <a:srgbClr val="FFFF66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MS Gothic" charset="0"/>
              </a:rPr>
              <a:t>Запиши в тетрадь</a:t>
            </a:r>
          </a:p>
        </p:txBody>
      </p:sp>
    </p:spTree>
    <p:extLst>
      <p:ext uri="{BB962C8B-B14F-4D97-AF65-F5344CB8AC3E}">
        <p14:creationId xmlns:p14="http://schemas.microsoft.com/office/powerpoint/2010/main" val="1483831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Снимок экрана 2013-11-02 в 23.41.19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91078" cy="754256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968304" y="3563813"/>
            <a:ext cx="4393751" cy="787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2D2DB9"/>
                </a:solidFill>
              </a:rPr>
              <a:t>(9 </a:t>
            </a:r>
            <a:r>
              <a:rPr lang="ru-RU" sz="4800" b="1" dirty="0">
                <a:solidFill>
                  <a:srgbClr val="2D2DB9"/>
                </a:solidFill>
              </a:rPr>
              <a:t>– 4) × 3 = 15 </a:t>
            </a:r>
          </a:p>
        </p:txBody>
      </p:sp>
      <p:sp>
        <p:nvSpPr>
          <p:cNvPr id="9" name="Выноска-облако 26"/>
          <p:cNvSpPr/>
          <p:nvPr/>
        </p:nvSpPr>
        <p:spPr bwMode="auto">
          <a:xfrm>
            <a:off x="1223888" y="251445"/>
            <a:ext cx="5760290" cy="2705238"/>
          </a:xfrm>
          <a:prstGeom prst="cloudCallout">
            <a:avLst>
              <a:gd name="adj1" fmla="val -33090"/>
              <a:gd name="adj2" fmla="val 113355"/>
            </a:avLst>
          </a:prstGeom>
          <a:solidFill>
            <a:srgbClr val="9FD6FF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/>
          <a:lstStyle/>
          <a:p>
            <a:pPr algn="ctr">
              <a:spcBef>
                <a:spcPts val="1323"/>
              </a:spcBef>
            </a:pPr>
            <a:endParaRPr lang="ru-RU" sz="2800" b="1" i="1" dirty="0" smtClean="0">
              <a:solidFill>
                <a:srgbClr val="09633F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1323"/>
              </a:spcBef>
            </a:pPr>
            <a:r>
              <a:rPr lang="ru-RU" sz="2800" b="1" i="1" dirty="0" smtClean="0">
                <a:solidFill>
                  <a:srgbClr val="09633F"/>
                </a:solidFill>
                <a:latin typeface="Arial" pitchFamily="34" charset="0"/>
                <a:cs typeface="Arial" pitchFamily="34" charset="0"/>
              </a:rPr>
              <a:t>Проверка</a:t>
            </a:r>
          </a:p>
          <a:p>
            <a:pPr algn="ctr">
              <a:spcBef>
                <a:spcPts val="1323"/>
              </a:spcBef>
            </a:pPr>
            <a:endParaRPr lang="ru-RU" sz="2800" b="1" i="1" dirty="0">
              <a:solidFill>
                <a:srgbClr val="09633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56536" y="4643933"/>
            <a:ext cx="2255545" cy="787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2D2DB9"/>
                </a:solidFill>
              </a:rPr>
              <a:t>15 = 15</a:t>
            </a:r>
            <a:endParaRPr lang="ru-RU" sz="4800" b="1" dirty="0">
              <a:solidFill>
                <a:srgbClr val="2D2DB9"/>
              </a:solidFill>
            </a:endParaRPr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985"/>
          <a:stretch>
            <a:fillRect/>
          </a:stretch>
        </p:blipFill>
        <p:spPr bwMode="auto">
          <a:xfrm>
            <a:off x="0" y="3707829"/>
            <a:ext cx="3600400" cy="3182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 bwMode="auto">
          <a:xfrm>
            <a:off x="6912520" y="539477"/>
            <a:ext cx="2952081" cy="1080120"/>
          </a:xfrm>
          <a:prstGeom prst="ellipse">
            <a:avLst/>
          </a:prstGeom>
          <a:solidFill>
            <a:srgbClr val="FFFF66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MS Gothic" charset="0"/>
              </a:rPr>
              <a:t>Запиши в тетрадь</a:t>
            </a:r>
          </a:p>
        </p:txBody>
      </p:sp>
    </p:spTree>
    <p:extLst>
      <p:ext uri="{BB962C8B-B14F-4D97-AF65-F5344CB8AC3E}">
        <p14:creationId xmlns:p14="http://schemas.microsoft.com/office/powerpoint/2010/main" val="1407878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Снимок экрана 2013-11-02 в 23.41.19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91078" cy="7542569"/>
          </a:xfrm>
          <a:prstGeom prst="rect">
            <a:avLst/>
          </a:prstGeom>
        </p:spPr>
      </p:pic>
      <p:pic>
        <p:nvPicPr>
          <p:cNvPr id="3" name="Рисунок 4" descr="http://festival.1september.ru/articles/505630/img1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9792" y="1187549"/>
            <a:ext cx="691276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носка-облако 26"/>
          <p:cNvSpPr/>
          <p:nvPr/>
        </p:nvSpPr>
        <p:spPr bwMode="auto">
          <a:xfrm>
            <a:off x="4308453" y="0"/>
            <a:ext cx="5760290" cy="2705238"/>
          </a:xfrm>
          <a:prstGeom prst="cloudCallout">
            <a:avLst>
              <a:gd name="adj1" fmla="val 13302"/>
              <a:gd name="adj2" fmla="val 137804"/>
            </a:avLst>
          </a:prstGeom>
          <a:solidFill>
            <a:srgbClr val="9FD6FF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/>
          <a:lstStyle/>
          <a:p>
            <a:pPr algn="ctr">
              <a:spcBef>
                <a:spcPts val="1323"/>
              </a:spcBef>
            </a:pPr>
            <a:r>
              <a:rPr lang="ru-RU" sz="2800" b="1" i="1" dirty="0" smtClean="0">
                <a:solidFill>
                  <a:srgbClr val="09633F"/>
                </a:solidFill>
                <a:latin typeface="Arial" pitchFamily="34" charset="0"/>
                <a:cs typeface="Arial" pitchFamily="34" charset="0"/>
              </a:rPr>
              <a:t>Давайте составим блок-схему решения таких уравнений!</a:t>
            </a:r>
            <a:endParaRPr lang="ru-RU" sz="2800" b="1" i="1" dirty="0">
              <a:solidFill>
                <a:srgbClr val="09633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smile-150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584" y="4355901"/>
            <a:ext cx="2302590" cy="2502148"/>
          </a:xfrm>
          <a:prstGeom prst="rect">
            <a:avLst/>
          </a:prstGeom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</p:pic>
    </p:spTree>
    <p:extLst>
      <p:ext uri="{BB962C8B-B14F-4D97-AF65-F5344CB8AC3E}">
        <p14:creationId xmlns:p14="http://schemas.microsoft.com/office/powerpoint/2010/main" val="425897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Снимок экрана 2013-11-02 в 23.41.19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91078" cy="7542569"/>
          </a:xfrm>
          <a:prstGeom prst="rect">
            <a:avLst/>
          </a:prstGeom>
        </p:spPr>
      </p:pic>
      <p:pic>
        <p:nvPicPr>
          <p:cNvPr id="3" name="Picture 2" descr="smile-15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560" y="4283893"/>
            <a:ext cx="2302590" cy="2502148"/>
          </a:xfrm>
          <a:prstGeom prst="rect">
            <a:avLst/>
          </a:prstGeom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</p:pic>
      <p:sp>
        <p:nvSpPr>
          <p:cNvPr id="4" name="Выноска-облако 26"/>
          <p:cNvSpPr/>
          <p:nvPr/>
        </p:nvSpPr>
        <p:spPr bwMode="auto">
          <a:xfrm>
            <a:off x="6192543" y="1763613"/>
            <a:ext cx="3888082" cy="1656184"/>
          </a:xfrm>
          <a:prstGeom prst="cloudCallout">
            <a:avLst>
              <a:gd name="adj1" fmla="val 4388"/>
              <a:gd name="adj2" fmla="val 122146"/>
            </a:avLst>
          </a:prstGeom>
          <a:solidFill>
            <a:srgbClr val="9FD6FF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/>
          <a:lstStyle/>
          <a:p>
            <a:pPr algn="ctr">
              <a:spcBef>
                <a:spcPts val="1323"/>
              </a:spcBef>
            </a:pPr>
            <a:endParaRPr lang="ru-RU" sz="2800" b="1" i="1" dirty="0" smtClean="0">
              <a:solidFill>
                <a:srgbClr val="09633F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1323"/>
              </a:spcBef>
            </a:pPr>
            <a:r>
              <a:rPr lang="ru-RU" sz="2800" b="1" i="1" dirty="0" smtClean="0">
                <a:solidFill>
                  <a:srgbClr val="09633F"/>
                </a:solidFill>
                <a:latin typeface="Arial" pitchFamily="34" charset="0"/>
                <a:cs typeface="Arial" pitchFamily="34" charset="0"/>
              </a:rPr>
              <a:t>Проверяем!</a:t>
            </a:r>
          </a:p>
          <a:p>
            <a:pPr algn="ctr">
              <a:spcBef>
                <a:spcPts val="1323"/>
              </a:spcBef>
            </a:pPr>
            <a:endParaRPr lang="ru-RU" sz="2800" b="1" i="1" dirty="0">
              <a:solidFill>
                <a:srgbClr val="09633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1800" y="539477"/>
            <a:ext cx="4376519" cy="7220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2D2DB9"/>
                </a:solidFill>
              </a:rPr>
              <a:t>63 </a:t>
            </a:r>
            <a:r>
              <a:rPr lang="ru-RU" sz="4400" b="1" dirty="0" smtClean="0">
                <a:solidFill>
                  <a:srgbClr val="FF0000"/>
                </a:solidFill>
              </a:rPr>
              <a:t>:</a:t>
            </a:r>
            <a:r>
              <a:rPr lang="ru-RU" sz="4400" b="1" dirty="0" smtClean="0">
                <a:solidFill>
                  <a:srgbClr val="2D2DB9"/>
                </a:solidFill>
              </a:rPr>
              <a:t> (14 – х) = 7 </a:t>
            </a:r>
            <a:endParaRPr lang="ru-RU" sz="4400" b="1" dirty="0">
              <a:solidFill>
                <a:srgbClr val="2D2DB9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1800" y="1619597"/>
            <a:ext cx="3839387" cy="729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2D2DB9"/>
                </a:solidFill>
              </a:rPr>
              <a:t>14 – х = 63 : 7 </a:t>
            </a:r>
            <a:endParaRPr lang="ru-RU" sz="4400" b="1" dirty="0">
              <a:solidFill>
                <a:srgbClr val="2D2DB9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3808" y="2627709"/>
            <a:ext cx="2710322" cy="729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2D2DB9"/>
                </a:solidFill>
              </a:rPr>
              <a:t>14 – х = 9 </a:t>
            </a:r>
            <a:endParaRPr lang="ru-RU" sz="4400" b="1" dirty="0">
              <a:solidFill>
                <a:srgbClr val="2D2DB9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3808" y="3635821"/>
            <a:ext cx="2710322" cy="729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2D2DB9"/>
                </a:solidFill>
              </a:rPr>
              <a:t>х = 14 </a:t>
            </a:r>
            <a:r>
              <a:rPr lang="en-US" sz="4400" b="1" dirty="0" smtClean="0">
                <a:solidFill>
                  <a:srgbClr val="2D2DB9"/>
                </a:solidFill>
              </a:rPr>
              <a:t>–</a:t>
            </a:r>
            <a:r>
              <a:rPr lang="ru-RU" sz="4400" b="1" dirty="0" smtClean="0">
                <a:solidFill>
                  <a:srgbClr val="2D2DB9"/>
                </a:solidFill>
              </a:rPr>
              <a:t> 9 </a:t>
            </a:r>
            <a:endParaRPr lang="ru-RU" sz="4400" b="1" dirty="0">
              <a:solidFill>
                <a:srgbClr val="2D2DB9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5816" y="4499917"/>
            <a:ext cx="1455346" cy="729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2D2DB9"/>
                </a:solidFill>
              </a:rPr>
              <a:t>х = 5</a:t>
            </a:r>
            <a:endParaRPr lang="ru-RU" sz="4400" b="1" dirty="0">
              <a:solidFill>
                <a:srgbClr val="2D2DB9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359792" y="5292005"/>
            <a:ext cx="4608000" cy="0"/>
          </a:xfrm>
          <a:prstGeom prst="line">
            <a:avLst/>
          </a:prstGeom>
          <a:solidFill>
            <a:srgbClr val="00B8FF"/>
          </a:solidFill>
          <a:ln w="762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>
          <a:xfrm>
            <a:off x="503808" y="5508029"/>
            <a:ext cx="4215191" cy="729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2D2DB9"/>
                </a:solidFill>
              </a:rPr>
              <a:t>63 : (14 – 5) = 7 </a:t>
            </a:r>
            <a:endParaRPr lang="ru-RU" sz="4400" b="1" dirty="0">
              <a:solidFill>
                <a:srgbClr val="2D2DB9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75816" y="6300117"/>
            <a:ext cx="1455346" cy="729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2D2DB9"/>
                </a:solidFill>
              </a:rPr>
              <a:t>7</a:t>
            </a:r>
            <a:r>
              <a:rPr lang="ru-RU" sz="4400" b="1" dirty="0" smtClean="0">
                <a:solidFill>
                  <a:srgbClr val="2D2DB9"/>
                </a:solidFill>
              </a:rPr>
              <a:t> = 7</a:t>
            </a:r>
            <a:endParaRPr lang="ru-RU" sz="4400" b="1" dirty="0">
              <a:solidFill>
                <a:srgbClr val="2D2DB9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1583928" y="611485"/>
            <a:ext cx="2016224" cy="72008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MS Gothic" charset="0"/>
              </a:rPr>
              <a:t>     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cs typeface="MS Gothic" charset="0"/>
              </a:rPr>
              <a:t>х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charset="0"/>
              <a:cs typeface="MS Gothic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43768" y="1547589"/>
            <a:ext cx="2016224" cy="72008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MS Gothic" charset="0"/>
              </a:rPr>
              <a:t>     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cs typeface="MS Gothic" charset="0"/>
              </a:rPr>
              <a:t>х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charset="0"/>
              <a:cs typeface="MS Gothic" charset="0"/>
            </a:endParaRPr>
          </a:p>
        </p:txBody>
      </p:sp>
      <p:sp>
        <p:nvSpPr>
          <p:cNvPr id="20" name="Прямоугольник 19"/>
          <p:cNvSpPr/>
          <p:nvPr/>
        </p:nvSpPr>
        <p:spPr bwMode="auto">
          <a:xfrm>
            <a:off x="215776" y="2627709"/>
            <a:ext cx="2016224" cy="72008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MS Gothic" charset="0"/>
              </a:rPr>
              <a:t>     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cs typeface="MS Gothic" charset="0"/>
              </a:rPr>
              <a:t>х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charset="0"/>
              <a:cs typeface="MS Gothic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 bwMode="auto">
          <a:xfrm>
            <a:off x="0" y="179437"/>
            <a:ext cx="1656184" cy="360040"/>
          </a:xfrm>
          <a:prstGeom prst="roundRect">
            <a:avLst/>
          </a:prstGeom>
          <a:solidFill>
            <a:srgbClr val="F5B5E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MS Gothic" charset="0"/>
              </a:rPr>
              <a:t>делимое</a:t>
            </a:r>
          </a:p>
        </p:txBody>
      </p:sp>
      <p:sp>
        <p:nvSpPr>
          <p:cNvPr id="18" name="Скругленный прямоугольник 17"/>
          <p:cNvSpPr/>
          <p:nvPr/>
        </p:nvSpPr>
        <p:spPr bwMode="auto">
          <a:xfrm>
            <a:off x="1871960" y="179437"/>
            <a:ext cx="1656184" cy="360040"/>
          </a:xfrm>
          <a:prstGeom prst="roundRect">
            <a:avLst/>
          </a:prstGeom>
          <a:solidFill>
            <a:srgbClr val="F5B5E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MS Gothic" charset="0"/>
              </a:rPr>
              <a:t>делитель</a:t>
            </a:r>
          </a:p>
        </p:txBody>
      </p:sp>
      <p:sp>
        <p:nvSpPr>
          <p:cNvPr id="19" name="Скругленный прямоугольник 18"/>
          <p:cNvSpPr/>
          <p:nvPr/>
        </p:nvSpPr>
        <p:spPr bwMode="auto">
          <a:xfrm>
            <a:off x="3744168" y="179437"/>
            <a:ext cx="1656184" cy="360040"/>
          </a:xfrm>
          <a:prstGeom prst="roundRect">
            <a:avLst/>
          </a:prstGeom>
          <a:solidFill>
            <a:srgbClr val="F5B5E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MS Gothic" charset="0"/>
              </a:rPr>
              <a:t>частное</a:t>
            </a:r>
          </a:p>
        </p:txBody>
      </p:sp>
      <p:sp>
        <p:nvSpPr>
          <p:cNvPr id="21" name="Овал 20"/>
          <p:cNvSpPr/>
          <p:nvPr/>
        </p:nvSpPr>
        <p:spPr bwMode="auto">
          <a:xfrm>
            <a:off x="6768504" y="395461"/>
            <a:ext cx="2952081" cy="1080120"/>
          </a:xfrm>
          <a:prstGeom prst="ellipse">
            <a:avLst/>
          </a:prstGeom>
          <a:solidFill>
            <a:srgbClr val="FFFF66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MS Gothic" charset="0"/>
              </a:rPr>
              <a:t>Запиши в тетрадь</a:t>
            </a:r>
          </a:p>
        </p:txBody>
      </p:sp>
    </p:spTree>
    <p:extLst>
      <p:ext uri="{BB962C8B-B14F-4D97-AF65-F5344CB8AC3E}">
        <p14:creationId xmlns:p14="http://schemas.microsoft.com/office/powerpoint/2010/main" val="425897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3" grpId="0"/>
      <p:bldP spid="14" grpId="0"/>
      <p:bldP spid="15" grpId="0" animBg="1"/>
      <p:bldP spid="15" grpId="1" animBg="1"/>
      <p:bldP spid="16" grpId="0" animBg="1"/>
      <p:bldP spid="16" grpId="1" animBg="1"/>
      <p:bldP spid="20" grpId="0" animBg="1"/>
      <p:bldP spid="20" grpId="1" animBg="1"/>
      <p:bldP spid="17" grpId="0" animBg="1"/>
      <p:bldP spid="18" grpId="0" animBg="1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Снимок экрана 2013-11-02 в 23.41.19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91078" cy="7542569"/>
          </a:xfrm>
          <a:prstGeom prst="rect">
            <a:avLst/>
          </a:prstGeom>
        </p:spPr>
      </p:pic>
      <p:pic>
        <p:nvPicPr>
          <p:cNvPr id="3" name="Picture 2" descr="smile-15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560" y="4283893"/>
            <a:ext cx="2302590" cy="2502148"/>
          </a:xfrm>
          <a:prstGeom prst="rect">
            <a:avLst/>
          </a:prstGeom>
          <a:effectLst/>
          <a:scene3d>
            <a:camera prst="orthographicFront">
              <a:rot lat="0" lon="0" rev="0"/>
            </a:camera>
            <a:lightRig rig="threePt" dir="t">
              <a:rot lat="0" lon="0" rev="0"/>
            </a:lightRig>
          </a:scene3d>
          <a:sp3d/>
        </p:spPr>
      </p:pic>
      <p:sp>
        <p:nvSpPr>
          <p:cNvPr id="4" name="Выноска-облако 26"/>
          <p:cNvSpPr/>
          <p:nvPr/>
        </p:nvSpPr>
        <p:spPr bwMode="auto">
          <a:xfrm>
            <a:off x="5832400" y="1835621"/>
            <a:ext cx="3888082" cy="1656184"/>
          </a:xfrm>
          <a:prstGeom prst="cloudCallout">
            <a:avLst>
              <a:gd name="adj1" fmla="val 4388"/>
              <a:gd name="adj2" fmla="val 122146"/>
            </a:avLst>
          </a:prstGeom>
          <a:solidFill>
            <a:srgbClr val="9FD6FF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/>
          <a:lstStyle/>
          <a:p>
            <a:pPr algn="ctr">
              <a:spcBef>
                <a:spcPts val="1323"/>
              </a:spcBef>
            </a:pPr>
            <a:endParaRPr lang="ru-RU" sz="2800" b="1" i="1" dirty="0" smtClean="0">
              <a:solidFill>
                <a:srgbClr val="09633F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1323"/>
              </a:spcBef>
            </a:pPr>
            <a:r>
              <a:rPr lang="ru-RU" sz="2800" b="1" i="1" dirty="0" smtClean="0">
                <a:solidFill>
                  <a:srgbClr val="09633F"/>
                </a:solidFill>
                <a:latin typeface="Arial" pitchFamily="34" charset="0"/>
                <a:cs typeface="Arial" pitchFamily="34" charset="0"/>
              </a:rPr>
              <a:t>Проверяем!</a:t>
            </a:r>
          </a:p>
          <a:p>
            <a:pPr algn="ctr">
              <a:spcBef>
                <a:spcPts val="1323"/>
              </a:spcBef>
            </a:pPr>
            <a:endParaRPr lang="ru-RU" sz="2800" b="1" i="1" dirty="0">
              <a:solidFill>
                <a:srgbClr val="09633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1800" y="539477"/>
            <a:ext cx="4346062" cy="7220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2D2DB9"/>
                </a:solidFill>
              </a:rPr>
              <a:t>32 </a:t>
            </a:r>
            <a:r>
              <a:rPr lang="en-US" sz="4400" b="1" dirty="0" smtClean="0">
                <a:solidFill>
                  <a:srgbClr val="FF0000"/>
                </a:solidFill>
              </a:rPr>
              <a:t>–</a:t>
            </a:r>
            <a:r>
              <a:rPr lang="ru-RU" sz="4400" b="1" dirty="0" smtClean="0">
                <a:solidFill>
                  <a:srgbClr val="2D2DB9"/>
                </a:solidFill>
              </a:rPr>
              <a:t> 16 : </a:t>
            </a:r>
            <a:r>
              <a:rPr lang="en-US" sz="4400" b="1" dirty="0" smtClean="0">
                <a:solidFill>
                  <a:srgbClr val="2D2DB9"/>
                </a:solidFill>
              </a:rPr>
              <a:t>n</a:t>
            </a:r>
            <a:r>
              <a:rPr lang="ru-RU" sz="4400" b="1" dirty="0" smtClean="0">
                <a:solidFill>
                  <a:srgbClr val="2D2DB9"/>
                </a:solidFill>
              </a:rPr>
              <a:t> = </a:t>
            </a:r>
            <a:r>
              <a:rPr lang="en-US" sz="4400" b="1" dirty="0" smtClean="0">
                <a:solidFill>
                  <a:srgbClr val="2D2DB9"/>
                </a:solidFill>
              </a:rPr>
              <a:t>30</a:t>
            </a:r>
            <a:r>
              <a:rPr lang="ru-RU" sz="4400" b="1" dirty="0" smtClean="0">
                <a:solidFill>
                  <a:srgbClr val="2D2DB9"/>
                </a:solidFill>
              </a:rPr>
              <a:t> </a:t>
            </a:r>
            <a:endParaRPr lang="ru-RU" sz="4400" b="1" dirty="0">
              <a:solidFill>
                <a:srgbClr val="2D2DB9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1800" y="1619597"/>
            <a:ext cx="4497596" cy="729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2D2DB9"/>
                </a:solidFill>
              </a:rPr>
              <a:t>16 : n </a:t>
            </a:r>
            <a:r>
              <a:rPr lang="ru-RU" sz="4400" b="1" dirty="0" smtClean="0">
                <a:solidFill>
                  <a:srgbClr val="2D2DB9"/>
                </a:solidFill>
              </a:rPr>
              <a:t> = </a:t>
            </a:r>
            <a:r>
              <a:rPr lang="en-US" sz="4400" b="1" dirty="0">
                <a:solidFill>
                  <a:srgbClr val="2D2DB9"/>
                </a:solidFill>
              </a:rPr>
              <a:t>32 </a:t>
            </a:r>
            <a:r>
              <a:rPr lang="en-US" sz="4400" b="1" dirty="0" smtClean="0">
                <a:solidFill>
                  <a:srgbClr val="2D2DB9"/>
                </a:solidFill>
              </a:rPr>
              <a:t>– 30</a:t>
            </a:r>
            <a:endParaRPr lang="ru-RU" sz="4400" b="1" dirty="0">
              <a:solidFill>
                <a:srgbClr val="2D2DB9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3808" y="2627709"/>
            <a:ext cx="2615269" cy="729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2D2DB9"/>
                </a:solidFill>
              </a:rPr>
              <a:t>16 : n </a:t>
            </a:r>
            <a:r>
              <a:rPr lang="ru-RU" sz="4400" b="1" dirty="0" smtClean="0">
                <a:solidFill>
                  <a:srgbClr val="2D2DB9"/>
                </a:solidFill>
              </a:rPr>
              <a:t>= </a:t>
            </a:r>
            <a:r>
              <a:rPr lang="en-US" sz="4400" b="1" dirty="0" smtClean="0">
                <a:solidFill>
                  <a:srgbClr val="2D2DB9"/>
                </a:solidFill>
              </a:rPr>
              <a:t>2</a:t>
            </a:r>
            <a:endParaRPr lang="ru-RU" sz="4400" b="1" dirty="0">
              <a:solidFill>
                <a:srgbClr val="2D2DB9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3808" y="3635821"/>
            <a:ext cx="2615269" cy="729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2D2DB9"/>
                </a:solidFill>
              </a:rPr>
              <a:t>n</a:t>
            </a:r>
            <a:r>
              <a:rPr lang="ru-RU" sz="4400" b="1" dirty="0" smtClean="0">
                <a:solidFill>
                  <a:srgbClr val="2D2DB9"/>
                </a:solidFill>
              </a:rPr>
              <a:t> = </a:t>
            </a:r>
            <a:r>
              <a:rPr lang="en-US" sz="4400" b="1" dirty="0" smtClean="0">
                <a:solidFill>
                  <a:srgbClr val="2D2DB9"/>
                </a:solidFill>
              </a:rPr>
              <a:t>16 : 2</a:t>
            </a:r>
            <a:endParaRPr lang="ru-RU" sz="4400" b="1" dirty="0">
              <a:solidFill>
                <a:srgbClr val="2D2DB9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5816" y="4499917"/>
            <a:ext cx="1486204" cy="729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rgbClr val="2D2DB9"/>
                </a:solidFill>
              </a:rPr>
              <a:t>n</a:t>
            </a:r>
            <a:r>
              <a:rPr lang="ru-RU" sz="4400" b="1" dirty="0" smtClean="0">
                <a:solidFill>
                  <a:srgbClr val="2D2DB9"/>
                </a:solidFill>
              </a:rPr>
              <a:t> = </a:t>
            </a:r>
            <a:r>
              <a:rPr lang="en-US" sz="4400" b="1" dirty="0" smtClean="0">
                <a:solidFill>
                  <a:srgbClr val="2D2DB9"/>
                </a:solidFill>
              </a:rPr>
              <a:t>8</a:t>
            </a:r>
            <a:endParaRPr lang="ru-RU" sz="4400" b="1" dirty="0">
              <a:solidFill>
                <a:srgbClr val="2D2DB9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359792" y="5292005"/>
            <a:ext cx="4608000" cy="0"/>
          </a:xfrm>
          <a:prstGeom prst="line">
            <a:avLst/>
          </a:prstGeom>
          <a:solidFill>
            <a:srgbClr val="00B8FF"/>
          </a:solidFill>
          <a:ln w="762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>
          <a:xfrm>
            <a:off x="503808" y="5508029"/>
            <a:ext cx="4309969" cy="729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rgbClr val="2D2DB9"/>
                </a:solidFill>
              </a:rPr>
              <a:t>32 </a:t>
            </a:r>
            <a:r>
              <a:rPr lang="en-US" sz="4400" b="1" dirty="0" smtClean="0">
                <a:solidFill>
                  <a:srgbClr val="2D2DB9"/>
                </a:solidFill>
              </a:rPr>
              <a:t>– 16</a:t>
            </a:r>
            <a:r>
              <a:rPr lang="ru-RU" sz="4400" b="1" dirty="0" smtClean="0">
                <a:solidFill>
                  <a:srgbClr val="2D2DB9"/>
                </a:solidFill>
              </a:rPr>
              <a:t> : </a:t>
            </a:r>
            <a:r>
              <a:rPr lang="en-US" sz="4400" b="1" dirty="0" smtClean="0">
                <a:solidFill>
                  <a:srgbClr val="2D2DB9"/>
                </a:solidFill>
              </a:rPr>
              <a:t>8</a:t>
            </a:r>
            <a:r>
              <a:rPr lang="ru-RU" sz="4400" b="1" dirty="0" smtClean="0">
                <a:solidFill>
                  <a:srgbClr val="2D2DB9"/>
                </a:solidFill>
              </a:rPr>
              <a:t> = </a:t>
            </a:r>
            <a:r>
              <a:rPr lang="en-US" sz="4400" b="1" dirty="0" smtClean="0">
                <a:solidFill>
                  <a:srgbClr val="2D2DB9"/>
                </a:solidFill>
              </a:rPr>
              <a:t>30</a:t>
            </a:r>
            <a:r>
              <a:rPr lang="ru-RU" sz="4400" b="1" dirty="0" smtClean="0">
                <a:solidFill>
                  <a:srgbClr val="2D2DB9"/>
                </a:solidFill>
              </a:rPr>
              <a:t> </a:t>
            </a:r>
            <a:endParaRPr lang="ru-RU" sz="4400" b="1" dirty="0">
              <a:solidFill>
                <a:srgbClr val="2D2DB9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75816" y="6300117"/>
            <a:ext cx="2082972" cy="729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2D2DB9"/>
                </a:solidFill>
              </a:rPr>
              <a:t>30</a:t>
            </a:r>
            <a:r>
              <a:rPr lang="ru-RU" sz="4400" b="1" dirty="0" smtClean="0">
                <a:solidFill>
                  <a:srgbClr val="2D2DB9"/>
                </a:solidFill>
              </a:rPr>
              <a:t> = </a:t>
            </a:r>
            <a:r>
              <a:rPr lang="en-US" sz="4400" b="1" dirty="0" smtClean="0">
                <a:solidFill>
                  <a:srgbClr val="2D2DB9"/>
                </a:solidFill>
              </a:rPr>
              <a:t>30</a:t>
            </a:r>
            <a:endParaRPr lang="ru-RU" sz="4400" b="1" dirty="0">
              <a:solidFill>
                <a:srgbClr val="2D2DB9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1655936" y="611485"/>
            <a:ext cx="1584176" cy="72008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MS Gothic" charset="0"/>
              </a:rPr>
              <a:t>    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cs typeface="MS Gothic" charset="0"/>
              </a:rPr>
              <a:t>х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charset="0"/>
              <a:cs typeface="MS Gothic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431800" y="1547589"/>
            <a:ext cx="1584176" cy="72008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MS Gothic" charset="0"/>
              </a:rPr>
              <a:t>    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cs typeface="MS Gothic" charset="0"/>
              </a:rPr>
              <a:t>х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charset="0"/>
              <a:cs typeface="MS Gothic" charset="0"/>
            </a:endParaRPr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575816" y="2555701"/>
            <a:ext cx="1584176" cy="72008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MS Gothic" charset="0"/>
              </a:rPr>
              <a:t>    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  <a:cs typeface="MS Gothic" charset="0"/>
              </a:rPr>
              <a:t>х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charset="0"/>
              <a:cs typeface="MS Gothic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 bwMode="auto">
          <a:xfrm>
            <a:off x="0" y="179437"/>
            <a:ext cx="1799952" cy="360040"/>
          </a:xfrm>
          <a:prstGeom prst="roundRect">
            <a:avLst/>
          </a:prstGeom>
          <a:solidFill>
            <a:srgbClr val="F5B5E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MS Gothic" charset="0"/>
              </a:rPr>
              <a:t>уменьшаемое</a:t>
            </a:r>
          </a:p>
        </p:txBody>
      </p:sp>
      <p:sp>
        <p:nvSpPr>
          <p:cNvPr id="19" name="Скругленный прямоугольник 18"/>
          <p:cNvSpPr/>
          <p:nvPr/>
        </p:nvSpPr>
        <p:spPr bwMode="auto">
          <a:xfrm>
            <a:off x="1871960" y="179437"/>
            <a:ext cx="1656184" cy="360040"/>
          </a:xfrm>
          <a:prstGeom prst="roundRect">
            <a:avLst/>
          </a:prstGeom>
          <a:solidFill>
            <a:srgbClr val="F5B5E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MS Gothic" charset="0"/>
              </a:rPr>
              <a:t>вычитаемое</a:t>
            </a:r>
          </a:p>
        </p:txBody>
      </p:sp>
      <p:sp>
        <p:nvSpPr>
          <p:cNvPr id="20" name="Скругленный прямоугольник 19"/>
          <p:cNvSpPr/>
          <p:nvPr/>
        </p:nvSpPr>
        <p:spPr bwMode="auto">
          <a:xfrm>
            <a:off x="3672160" y="179437"/>
            <a:ext cx="1656184" cy="360040"/>
          </a:xfrm>
          <a:prstGeom prst="roundRect">
            <a:avLst/>
          </a:prstGeom>
          <a:solidFill>
            <a:srgbClr val="F5B5E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MS Gothic" charset="0"/>
              </a:rPr>
              <a:t>разность</a:t>
            </a:r>
          </a:p>
        </p:txBody>
      </p:sp>
      <p:sp>
        <p:nvSpPr>
          <p:cNvPr id="21" name="Овал 20"/>
          <p:cNvSpPr/>
          <p:nvPr/>
        </p:nvSpPr>
        <p:spPr bwMode="auto">
          <a:xfrm>
            <a:off x="6768504" y="395461"/>
            <a:ext cx="2952081" cy="1080120"/>
          </a:xfrm>
          <a:prstGeom prst="ellipse">
            <a:avLst/>
          </a:prstGeom>
          <a:solidFill>
            <a:srgbClr val="FFFF66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MS Gothic" charset="0"/>
              </a:rPr>
              <a:t>Запиши в тетрадь</a:t>
            </a:r>
          </a:p>
        </p:txBody>
      </p:sp>
    </p:spTree>
    <p:extLst>
      <p:ext uri="{BB962C8B-B14F-4D97-AF65-F5344CB8AC3E}">
        <p14:creationId xmlns:p14="http://schemas.microsoft.com/office/powerpoint/2010/main" val="4167824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3" grpId="0"/>
      <p:bldP spid="14" grpId="0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Снимок экрана 2013-11-02 в 23.41.19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06"/>
            <a:ext cx="10091078" cy="7542569"/>
          </a:xfrm>
          <a:prstGeom prst="rect">
            <a:avLst/>
          </a:prstGeom>
        </p:spPr>
      </p:pic>
      <p:pic>
        <p:nvPicPr>
          <p:cNvPr id="2" name="Picture 1" descr="15_7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952" y="3923853"/>
            <a:ext cx="6912768" cy="302433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096096" y="179437"/>
            <a:ext cx="4888778" cy="787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2D2DB9"/>
                </a:solidFill>
              </a:rPr>
              <a:t>Лесенка успеха</a:t>
            </a:r>
            <a:endParaRPr lang="ru-RU" sz="4800" b="1" dirty="0">
              <a:solidFill>
                <a:srgbClr val="2D2DB9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0" y="1115541"/>
            <a:ext cx="3312368" cy="936104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MS Gothic" charset="0"/>
              </a:rPr>
              <a:t>Знаю компоненты уравнений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6768257" y="1259557"/>
            <a:ext cx="3312368" cy="1152128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MS Gothic" charset="0"/>
              </a:rPr>
              <a:t>Знаю как найти неизвестный компонент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3384128" y="971525"/>
            <a:ext cx="3312368" cy="1656184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MS Gothic" charset="0"/>
              </a:rPr>
              <a:t>Могу определить компоненты в простом уравнении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143768" y="2771725"/>
            <a:ext cx="3312368" cy="2448272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MS Gothic" charset="0"/>
              </a:rPr>
              <a:t>Могу определить компоненты в составном уравнении </a:t>
            </a:r>
          </a:p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MS Gothic" charset="0"/>
              </a:rPr>
              <a:t>(по последнему действию)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6408464" y="2987749"/>
            <a:ext cx="3312368" cy="1656184"/>
          </a:xfrm>
          <a:prstGeom prst="round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MS Gothic" charset="0"/>
              </a:rPr>
              <a:t>Умею делать проверку в уравнении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  <a:cs typeface="MS Gothic" charset="0"/>
            </a:endParaRPr>
          </a:p>
        </p:txBody>
      </p:sp>
      <p:sp>
        <p:nvSpPr>
          <p:cNvPr id="10" name="Солнце 9"/>
          <p:cNvSpPr/>
          <p:nvPr/>
        </p:nvSpPr>
        <p:spPr bwMode="auto">
          <a:xfrm>
            <a:off x="4392240" y="2699717"/>
            <a:ext cx="1872208" cy="1800200"/>
          </a:xfrm>
          <a:prstGeom prst="sun">
            <a:avLst/>
          </a:prstGeom>
          <a:solidFill>
            <a:srgbClr val="FFFF00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MS Gothic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30111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2" descr="Фон к уроку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500" y="1"/>
            <a:ext cx="10084125" cy="756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Выноска-облако 9"/>
          <p:cNvSpPr>
            <a:spLocks noChangeArrowheads="1"/>
          </p:cNvSpPr>
          <p:nvPr/>
        </p:nvSpPr>
        <p:spPr bwMode="auto">
          <a:xfrm>
            <a:off x="356668" y="207941"/>
            <a:ext cx="6134130" cy="3055369"/>
          </a:xfrm>
          <a:prstGeom prst="cloudCallout">
            <a:avLst>
              <a:gd name="adj1" fmla="val 23551"/>
              <a:gd name="adj2" fmla="val 100972"/>
            </a:avLst>
          </a:prstGeom>
          <a:solidFill>
            <a:srgbClr val="9FD6FF"/>
          </a:solidFill>
          <a:ln w="38100" algn="ctr">
            <a:solidFill>
              <a:schemeClr val="bg1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100794" tIns="50397" rIns="100794" bIns="50397"/>
          <a:lstStyle/>
          <a:p>
            <a:pPr marL="377979" indent="-377979">
              <a:spcBef>
                <a:spcPct val="20000"/>
              </a:spcBef>
              <a:buFontTx/>
              <a:buChar char="•"/>
              <a:defRPr/>
            </a:pPr>
            <a:endParaRPr lang="ru-RU" sz="1200">
              <a:latin typeface="+mn-lt"/>
            </a:endParaRPr>
          </a:p>
        </p:txBody>
      </p:sp>
      <p:sp>
        <p:nvSpPr>
          <p:cNvPr id="109574" name="TextBox 10"/>
          <p:cNvSpPr txBox="1">
            <a:spLocks noChangeArrowheads="1"/>
          </p:cNvSpPr>
          <p:nvPr/>
        </p:nvSpPr>
        <p:spPr bwMode="auto">
          <a:xfrm>
            <a:off x="911807" y="979958"/>
            <a:ext cx="5397335" cy="1725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900" b="1" dirty="0">
                <a:solidFill>
                  <a:srgbClr val="009900"/>
                </a:solidFill>
                <a:cs typeface="Arial" charset="0"/>
              </a:rPr>
              <a:t>Делаю </a:t>
            </a:r>
          </a:p>
          <a:p>
            <a:pPr algn="ctr">
              <a:spcBef>
                <a:spcPct val="20000"/>
              </a:spcBef>
            </a:pPr>
            <a:r>
              <a:rPr lang="ru-RU" sz="4900" b="1" dirty="0">
                <a:solidFill>
                  <a:srgbClr val="009900"/>
                </a:solidFill>
                <a:cs typeface="Arial" charset="0"/>
              </a:rPr>
              <a:t>САМ!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6786921" y="208242"/>
            <a:ext cx="2896430" cy="1905668"/>
            <a:chOff x="7281" y="2685"/>
            <a:chExt cx="3096" cy="1965"/>
          </a:xfrm>
        </p:grpSpPr>
        <p:sp>
          <p:nvSpPr>
            <p:cNvPr id="109580" name="Oval 18"/>
            <p:cNvSpPr>
              <a:spLocks noChangeArrowheads="1"/>
            </p:cNvSpPr>
            <p:nvPr/>
          </p:nvSpPr>
          <p:spPr bwMode="auto">
            <a:xfrm>
              <a:off x="8925" y="3165"/>
              <a:ext cx="937" cy="885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581" name="Line 19"/>
            <p:cNvSpPr>
              <a:spLocks noChangeShapeType="1"/>
            </p:cNvSpPr>
            <p:nvPr/>
          </p:nvSpPr>
          <p:spPr bwMode="auto">
            <a:xfrm>
              <a:off x="7575" y="2970"/>
              <a:ext cx="1484" cy="54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582" name="Line 20"/>
            <p:cNvSpPr>
              <a:spLocks noChangeShapeType="1"/>
            </p:cNvSpPr>
            <p:nvPr/>
          </p:nvSpPr>
          <p:spPr bwMode="auto">
            <a:xfrm flipV="1">
              <a:off x="7281" y="3630"/>
              <a:ext cx="1949" cy="9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583" name="Line 21"/>
            <p:cNvSpPr>
              <a:spLocks noChangeShapeType="1"/>
            </p:cNvSpPr>
            <p:nvPr/>
          </p:nvSpPr>
          <p:spPr bwMode="auto">
            <a:xfrm flipV="1">
              <a:off x="7710" y="3705"/>
              <a:ext cx="1440" cy="54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584" name="Line 22"/>
            <p:cNvSpPr>
              <a:spLocks noChangeShapeType="1"/>
            </p:cNvSpPr>
            <p:nvPr/>
          </p:nvSpPr>
          <p:spPr bwMode="auto">
            <a:xfrm flipV="1">
              <a:off x="8782" y="3870"/>
              <a:ext cx="360" cy="72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585" name="Line 23"/>
            <p:cNvSpPr>
              <a:spLocks noChangeShapeType="1"/>
            </p:cNvSpPr>
            <p:nvPr/>
          </p:nvSpPr>
          <p:spPr bwMode="auto">
            <a:xfrm flipH="1" flipV="1">
              <a:off x="9478" y="3900"/>
              <a:ext cx="181" cy="75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586" name="Line 24"/>
            <p:cNvSpPr>
              <a:spLocks noChangeShapeType="1"/>
            </p:cNvSpPr>
            <p:nvPr/>
          </p:nvSpPr>
          <p:spPr bwMode="auto">
            <a:xfrm>
              <a:off x="9861" y="3570"/>
              <a:ext cx="516" cy="3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587" name="Line 25"/>
            <p:cNvSpPr>
              <a:spLocks noChangeShapeType="1"/>
            </p:cNvSpPr>
            <p:nvPr/>
          </p:nvSpPr>
          <p:spPr bwMode="auto">
            <a:xfrm flipH="1" flipV="1">
              <a:off x="8840" y="2685"/>
              <a:ext cx="368" cy="72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588" name="Line 26"/>
            <p:cNvSpPr>
              <a:spLocks noChangeShapeType="1"/>
            </p:cNvSpPr>
            <p:nvPr/>
          </p:nvSpPr>
          <p:spPr bwMode="auto">
            <a:xfrm flipV="1">
              <a:off x="9440" y="2730"/>
              <a:ext cx="14" cy="57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589" name="Line 27"/>
            <p:cNvSpPr>
              <a:spLocks noChangeShapeType="1"/>
            </p:cNvSpPr>
            <p:nvPr/>
          </p:nvSpPr>
          <p:spPr bwMode="auto">
            <a:xfrm flipV="1">
              <a:off x="9674" y="2880"/>
              <a:ext cx="547" cy="525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590" name="Line 28"/>
            <p:cNvSpPr>
              <a:spLocks noChangeShapeType="1"/>
            </p:cNvSpPr>
            <p:nvPr/>
          </p:nvSpPr>
          <p:spPr bwMode="auto">
            <a:xfrm>
              <a:off x="9742" y="3885"/>
              <a:ext cx="546" cy="375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2057" name="Рисунок 0" descr="Смайлик весёлый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/>
          <a:stretch>
            <a:fillRect/>
          </a:stretch>
        </p:blipFill>
        <p:spPr bwMode="auto">
          <a:xfrm>
            <a:off x="3293869" y="4149073"/>
            <a:ext cx="3239451" cy="3410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533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2" descr="Фон к уроку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500" y="1"/>
            <a:ext cx="10084125" cy="756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9" name="Рисунок 6" descr="сканирование0007.jpg"/>
          <p:cNvPicPr>
            <a:picLocks noChangeAspect="1"/>
          </p:cNvPicPr>
          <p:nvPr/>
        </p:nvPicPr>
        <p:blipFill>
          <a:blip r:embed="rId4" cstate="print">
            <a:lum bright="-10000" contrast="20000"/>
          </a:blip>
          <a:srcRect l="17969" b="12338"/>
          <a:stretch>
            <a:fillRect/>
          </a:stretch>
        </p:blipFill>
        <p:spPr bwMode="auto">
          <a:xfrm>
            <a:off x="287784" y="4067869"/>
            <a:ext cx="3465215" cy="27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Выноска-облако 9"/>
          <p:cNvSpPr>
            <a:spLocks noChangeArrowheads="1"/>
          </p:cNvSpPr>
          <p:nvPr/>
        </p:nvSpPr>
        <p:spPr bwMode="auto">
          <a:xfrm>
            <a:off x="356668" y="207941"/>
            <a:ext cx="6134130" cy="3055369"/>
          </a:xfrm>
          <a:prstGeom prst="cloudCallout">
            <a:avLst>
              <a:gd name="adj1" fmla="val 23551"/>
              <a:gd name="adj2" fmla="val 100972"/>
            </a:avLst>
          </a:prstGeom>
          <a:solidFill>
            <a:srgbClr val="9FD6FF"/>
          </a:solidFill>
          <a:ln w="38100" algn="ctr">
            <a:solidFill>
              <a:schemeClr val="bg1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100794" tIns="50397" rIns="100794" bIns="50397"/>
          <a:lstStyle/>
          <a:p>
            <a:pPr marL="377979" indent="-377979">
              <a:spcBef>
                <a:spcPct val="20000"/>
              </a:spcBef>
              <a:buFontTx/>
              <a:buChar char="•"/>
              <a:defRPr/>
            </a:pPr>
            <a:endParaRPr lang="ru-RU" sz="1200">
              <a:latin typeface="+mn-lt"/>
            </a:endParaRPr>
          </a:p>
        </p:txBody>
      </p:sp>
      <p:sp>
        <p:nvSpPr>
          <p:cNvPr id="109574" name="TextBox 10"/>
          <p:cNvSpPr txBox="1">
            <a:spLocks noChangeArrowheads="1"/>
          </p:cNvSpPr>
          <p:nvPr/>
        </p:nvSpPr>
        <p:spPr bwMode="auto">
          <a:xfrm>
            <a:off x="911807" y="979958"/>
            <a:ext cx="5397335" cy="1725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900" b="1" dirty="0">
                <a:solidFill>
                  <a:srgbClr val="009900"/>
                </a:solidFill>
                <a:cs typeface="Arial" charset="0"/>
              </a:rPr>
              <a:t>Делаю </a:t>
            </a:r>
          </a:p>
          <a:p>
            <a:pPr algn="ctr">
              <a:spcBef>
                <a:spcPct val="20000"/>
              </a:spcBef>
            </a:pPr>
            <a:r>
              <a:rPr lang="ru-RU" sz="4900" b="1" dirty="0">
                <a:solidFill>
                  <a:srgbClr val="009900"/>
                </a:solidFill>
                <a:cs typeface="Arial" charset="0"/>
              </a:rPr>
              <a:t>САМ!</a:t>
            </a:r>
          </a:p>
        </p:txBody>
      </p:sp>
      <p:pic>
        <p:nvPicPr>
          <p:cNvPr id="64528" name="Рисунок 7" descr="сканирование0009.jpg"/>
          <p:cNvPicPr>
            <a:picLocks noChangeAspect="1"/>
          </p:cNvPicPr>
          <p:nvPr/>
        </p:nvPicPr>
        <p:blipFill>
          <a:blip r:embed="rId5" cstate="print">
            <a:lum bright="-10000" contrast="20000"/>
          </a:blip>
          <a:srcRect l="17969" b="12338"/>
          <a:stretch>
            <a:fillRect/>
          </a:stretch>
        </p:blipFill>
        <p:spPr bwMode="auto">
          <a:xfrm>
            <a:off x="6264448" y="2915741"/>
            <a:ext cx="3584222" cy="2749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6786921" y="208242"/>
            <a:ext cx="2896430" cy="1905668"/>
            <a:chOff x="7281" y="2685"/>
            <a:chExt cx="3096" cy="1965"/>
          </a:xfrm>
        </p:grpSpPr>
        <p:sp>
          <p:nvSpPr>
            <p:cNvPr id="109580" name="Oval 18"/>
            <p:cNvSpPr>
              <a:spLocks noChangeArrowheads="1"/>
            </p:cNvSpPr>
            <p:nvPr/>
          </p:nvSpPr>
          <p:spPr bwMode="auto">
            <a:xfrm>
              <a:off x="8925" y="3165"/>
              <a:ext cx="937" cy="885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581" name="Line 19"/>
            <p:cNvSpPr>
              <a:spLocks noChangeShapeType="1"/>
            </p:cNvSpPr>
            <p:nvPr/>
          </p:nvSpPr>
          <p:spPr bwMode="auto">
            <a:xfrm>
              <a:off x="7575" y="2970"/>
              <a:ext cx="1484" cy="54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582" name="Line 20"/>
            <p:cNvSpPr>
              <a:spLocks noChangeShapeType="1"/>
            </p:cNvSpPr>
            <p:nvPr/>
          </p:nvSpPr>
          <p:spPr bwMode="auto">
            <a:xfrm flipV="1">
              <a:off x="7281" y="3630"/>
              <a:ext cx="1949" cy="9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583" name="Line 21"/>
            <p:cNvSpPr>
              <a:spLocks noChangeShapeType="1"/>
            </p:cNvSpPr>
            <p:nvPr/>
          </p:nvSpPr>
          <p:spPr bwMode="auto">
            <a:xfrm flipV="1">
              <a:off x="7710" y="3705"/>
              <a:ext cx="1440" cy="54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584" name="Line 22"/>
            <p:cNvSpPr>
              <a:spLocks noChangeShapeType="1"/>
            </p:cNvSpPr>
            <p:nvPr/>
          </p:nvSpPr>
          <p:spPr bwMode="auto">
            <a:xfrm flipV="1">
              <a:off x="8782" y="3870"/>
              <a:ext cx="360" cy="72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585" name="Line 23"/>
            <p:cNvSpPr>
              <a:spLocks noChangeShapeType="1"/>
            </p:cNvSpPr>
            <p:nvPr/>
          </p:nvSpPr>
          <p:spPr bwMode="auto">
            <a:xfrm flipH="1" flipV="1">
              <a:off x="9478" y="3900"/>
              <a:ext cx="181" cy="75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586" name="Line 24"/>
            <p:cNvSpPr>
              <a:spLocks noChangeShapeType="1"/>
            </p:cNvSpPr>
            <p:nvPr/>
          </p:nvSpPr>
          <p:spPr bwMode="auto">
            <a:xfrm>
              <a:off x="9861" y="3570"/>
              <a:ext cx="516" cy="3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587" name="Line 25"/>
            <p:cNvSpPr>
              <a:spLocks noChangeShapeType="1"/>
            </p:cNvSpPr>
            <p:nvPr/>
          </p:nvSpPr>
          <p:spPr bwMode="auto">
            <a:xfrm flipH="1" flipV="1">
              <a:off x="8840" y="2685"/>
              <a:ext cx="368" cy="72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588" name="Line 26"/>
            <p:cNvSpPr>
              <a:spLocks noChangeShapeType="1"/>
            </p:cNvSpPr>
            <p:nvPr/>
          </p:nvSpPr>
          <p:spPr bwMode="auto">
            <a:xfrm flipV="1">
              <a:off x="9440" y="2730"/>
              <a:ext cx="14" cy="57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589" name="Line 27"/>
            <p:cNvSpPr>
              <a:spLocks noChangeShapeType="1"/>
            </p:cNvSpPr>
            <p:nvPr/>
          </p:nvSpPr>
          <p:spPr bwMode="auto">
            <a:xfrm flipV="1">
              <a:off x="9674" y="2880"/>
              <a:ext cx="547" cy="525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590" name="Line 28"/>
            <p:cNvSpPr>
              <a:spLocks noChangeShapeType="1"/>
            </p:cNvSpPr>
            <p:nvPr/>
          </p:nvSpPr>
          <p:spPr bwMode="auto">
            <a:xfrm>
              <a:off x="9742" y="3885"/>
              <a:ext cx="546" cy="375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2057" name="Рисунок 0" descr="Смайлик весёлый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/>
          <a:stretch>
            <a:fillRect/>
          </a:stretch>
        </p:blipFill>
        <p:spPr bwMode="auto">
          <a:xfrm>
            <a:off x="3293869" y="4149073"/>
            <a:ext cx="3239451" cy="3410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Выноска-облако 26"/>
          <p:cNvSpPr/>
          <p:nvPr/>
        </p:nvSpPr>
        <p:spPr bwMode="auto">
          <a:xfrm>
            <a:off x="287784" y="179437"/>
            <a:ext cx="6192338" cy="3386102"/>
          </a:xfrm>
          <a:prstGeom prst="cloudCallout">
            <a:avLst>
              <a:gd name="adj1" fmla="val 22509"/>
              <a:gd name="adj2" fmla="val 77793"/>
            </a:avLst>
          </a:prstGeom>
          <a:solidFill>
            <a:srgbClr val="9FD6FF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/>
          <a:lstStyle/>
          <a:p>
            <a:pPr algn="ctr">
              <a:spcBef>
                <a:spcPts val="1323"/>
              </a:spcBef>
            </a:pPr>
            <a:r>
              <a:rPr lang="ru-RU" sz="3000" b="1" i="1" dirty="0">
                <a:solidFill>
                  <a:srgbClr val="09633F"/>
                </a:solidFill>
                <a:latin typeface="Arial" pitchFamily="34" charset="0"/>
                <a:cs typeface="Arial" pitchFamily="34" charset="0"/>
              </a:rPr>
              <a:t>Учиться…</a:t>
            </a:r>
          </a:p>
          <a:p>
            <a:pPr algn="ctr">
              <a:spcBef>
                <a:spcPts val="1323"/>
              </a:spcBef>
            </a:pPr>
            <a:r>
              <a:rPr lang="ru-RU" sz="3000" b="1" i="1" dirty="0">
                <a:solidFill>
                  <a:srgbClr val="09633F"/>
                </a:solidFill>
                <a:latin typeface="Arial" pitchFamily="34" charset="0"/>
                <a:cs typeface="Arial" pitchFamily="34" charset="0"/>
              </a:rPr>
              <a:t>А что это значит?</a:t>
            </a:r>
          </a:p>
        </p:txBody>
      </p:sp>
    </p:spTree>
    <p:extLst>
      <p:ext uri="{BB962C8B-B14F-4D97-AF65-F5344CB8AC3E}">
        <p14:creationId xmlns:p14="http://schemas.microsoft.com/office/powerpoint/2010/main" val="3505331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808" y="539477"/>
            <a:ext cx="9069387" cy="1260475"/>
          </a:xfrm>
        </p:spPr>
        <p:txBody>
          <a:bodyPr/>
          <a:lstStyle/>
          <a:p>
            <a:r>
              <a:rPr lang="ru-RU" b="1" dirty="0" smtClean="0">
                <a:solidFill>
                  <a:schemeClr val="accent6"/>
                </a:solidFill>
              </a:rPr>
              <a:t>Сложные (составные)</a:t>
            </a:r>
            <a:br>
              <a:rPr lang="ru-RU" b="1" dirty="0" smtClean="0">
                <a:solidFill>
                  <a:schemeClr val="accent6"/>
                </a:solidFill>
              </a:rPr>
            </a:br>
            <a:r>
              <a:rPr lang="ru-RU" b="1" dirty="0" smtClean="0">
                <a:solidFill>
                  <a:schemeClr val="accent6"/>
                </a:solidFill>
              </a:rPr>
              <a:t> уравнения:</a:t>
            </a:r>
            <a:br>
              <a:rPr lang="ru-RU" b="1" dirty="0" smtClean="0">
                <a:solidFill>
                  <a:schemeClr val="accent6"/>
                </a:solidFill>
              </a:rPr>
            </a:br>
            <a:endParaRPr lang="ru-RU" dirty="0"/>
          </a:p>
        </p:txBody>
      </p:sp>
      <p:sp>
        <p:nvSpPr>
          <p:cNvPr id="4" name="Rectangle 20"/>
          <p:cNvSpPr>
            <a:spLocks noGrp="1"/>
          </p:cNvSpPr>
          <p:nvPr>
            <p:ph idx="1"/>
          </p:nvPr>
        </p:nvSpPr>
        <p:spPr>
          <a:xfrm>
            <a:off x="503238" y="1768475"/>
            <a:ext cx="65" cy="4292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endParaRPr lang="ru-RU" sz="2800" b="1" dirty="0">
              <a:solidFill>
                <a:schemeClr val="accent6"/>
              </a:solidFill>
            </a:endParaRPr>
          </a:p>
        </p:txBody>
      </p:sp>
      <p:sp>
        <p:nvSpPr>
          <p:cNvPr id="5" name="Rectangle 10"/>
          <p:cNvSpPr/>
          <p:nvPr/>
        </p:nvSpPr>
        <p:spPr>
          <a:xfrm>
            <a:off x="1079872" y="2267669"/>
            <a:ext cx="3044423" cy="607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2D2DB9"/>
                </a:solidFill>
              </a:rPr>
              <a:t>(х – </a:t>
            </a:r>
            <a:r>
              <a:rPr lang="ru-RU" sz="3600" dirty="0" smtClean="0">
                <a:solidFill>
                  <a:srgbClr val="2D2DB9"/>
                </a:solidFill>
              </a:rPr>
              <a:t>9) </a:t>
            </a:r>
            <a:r>
              <a:rPr lang="ru-RU" sz="3600" dirty="0">
                <a:solidFill>
                  <a:srgbClr val="2D2DB9"/>
                </a:solidFill>
              </a:rPr>
              <a:t>: </a:t>
            </a:r>
            <a:r>
              <a:rPr lang="ru-RU" sz="3600" dirty="0" smtClean="0">
                <a:solidFill>
                  <a:srgbClr val="2D2DB9"/>
                </a:solidFill>
              </a:rPr>
              <a:t>3 = 7 </a:t>
            </a:r>
            <a:endParaRPr lang="en-US" sz="3600" dirty="0">
              <a:solidFill>
                <a:srgbClr val="2D2DB9"/>
              </a:solidFill>
            </a:endParaRPr>
          </a:p>
        </p:txBody>
      </p:sp>
      <p:sp>
        <p:nvSpPr>
          <p:cNvPr id="6" name="Rectangle 1"/>
          <p:cNvSpPr/>
          <p:nvPr/>
        </p:nvSpPr>
        <p:spPr>
          <a:xfrm>
            <a:off x="4680272" y="2267669"/>
            <a:ext cx="3960440" cy="614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2D2DB9"/>
                </a:solidFill>
              </a:rPr>
              <a:t>4 · </a:t>
            </a:r>
            <a:r>
              <a:rPr lang="ru-RU" sz="3600" dirty="0" err="1">
                <a:solidFill>
                  <a:srgbClr val="2D2DB9"/>
                </a:solidFill>
              </a:rPr>
              <a:t>d</a:t>
            </a:r>
            <a:r>
              <a:rPr lang="ru-RU" sz="3600" dirty="0">
                <a:solidFill>
                  <a:srgbClr val="2D2DB9"/>
                </a:solidFill>
              </a:rPr>
              <a:t> + </a:t>
            </a:r>
            <a:r>
              <a:rPr lang="ru-RU" sz="3600" dirty="0" smtClean="0">
                <a:solidFill>
                  <a:srgbClr val="2D2DB9"/>
                </a:solidFill>
              </a:rPr>
              <a:t>40 = 120</a:t>
            </a:r>
            <a:endParaRPr lang="ru-RU" sz="3600" dirty="0">
              <a:solidFill>
                <a:srgbClr val="2D2DB9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64048" y="3635821"/>
            <a:ext cx="3275256" cy="607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2D2DB9"/>
                </a:solidFill>
              </a:rPr>
              <a:t>у</a:t>
            </a:r>
            <a:r>
              <a:rPr lang="en-US" sz="3600" dirty="0" smtClean="0">
                <a:solidFill>
                  <a:srgbClr val="2D2DB9"/>
                </a:solidFill>
              </a:rPr>
              <a:t> </a:t>
            </a:r>
            <a:r>
              <a:rPr lang="ru-RU" sz="3600" dirty="0" smtClean="0">
                <a:solidFill>
                  <a:srgbClr val="2D2DB9"/>
                </a:solidFill>
              </a:rPr>
              <a:t>· </a:t>
            </a:r>
            <a:r>
              <a:rPr lang="ru-RU" sz="3600" dirty="0">
                <a:solidFill>
                  <a:srgbClr val="2D2DB9"/>
                </a:solidFill>
              </a:rPr>
              <a:t>3 </a:t>
            </a:r>
            <a:r>
              <a:rPr lang="ru-RU" sz="3600" dirty="0" smtClean="0">
                <a:solidFill>
                  <a:srgbClr val="2D2DB9"/>
                </a:solidFill>
              </a:rPr>
              <a:t>– 36 = 54 </a:t>
            </a:r>
            <a:endParaRPr lang="en-US" sz="3600" dirty="0">
              <a:solidFill>
                <a:srgbClr val="2D2DB9"/>
              </a:solidFill>
            </a:endParaRPr>
          </a:p>
        </p:txBody>
      </p:sp>
      <p:sp>
        <p:nvSpPr>
          <p:cNvPr id="8" name="Овал 7"/>
          <p:cNvSpPr/>
          <p:nvPr/>
        </p:nvSpPr>
        <p:spPr bwMode="auto">
          <a:xfrm>
            <a:off x="2015976" y="5219997"/>
            <a:ext cx="5256584" cy="1728192"/>
          </a:xfrm>
          <a:prstGeom prst="ellipse">
            <a:avLst/>
          </a:prstGeom>
          <a:solidFill>
            <a:srgbClr val="FFFF66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MS Gothic" charset="0"/>
              </a:rPr>
              <a:t>Запиши в тетрадь и реши самостоятельно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Снимок экрана 2013-11-02 в 23.41.19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91078" cy="7542569"/>
          </a:xfrm>
          <a:prstGeom prst="rect">
            <a:avLst/>
          </a:prstGeom>
        </p:spPr>
      </p:pic>
      <p:pic>
        <p:nvPicPr>
          <p:cNvPr id="7" name="Рисунок 4" descr="s0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11727" y="5003973"/>
            <a:ext cx="2152650" cy="1905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75816" y="2915741"/>
            <a:ext cx="9145016" cy="1135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2D2DB9"/>
                </a:solidFill>
              </a:rPr>
              <a:t>Спасибо за работу!</a:t>
            </a:r>
            <a:endParaRPr lang="ru-RU" sz="7200" b="1" dirty="0">
              <a:solidFill>
                <a:srgbClr val="2D2D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111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Снимок экрана 2013-11-02 в 23.41.19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53" y="0"/>
            <a:ext cx="10091078" cy="7542569"/>
          </a:xfrm>
          <a:prstGeom prst="rect">
            <a:avLst/>
          </a:prstGeom>
        </p:spPr>
      </p:pic>
      <p:grpSp>
        <p:nvGrpSpPr>
          <p:cNvPr id="3" name="Группа 8"/>
          <p:cNvGrpSpPr>
            <a:grpSpLocks/>
          </p:cNvGrpSpPr>
          <p:nvPr/>
        </p:nvGrpSpPr>
        <p:grpSpPr bwMode="auto">
          <a:xfrm>
            <a:off x="503808" y="3995861"/>
            <a:ext cx="2592288" cy="2747839"/>
            <a:chOff x="428596" y="3714752"/>
            <a:chExt cx="2857520" cy="2963215"/>
          </a:xfrm>
        </p:grpSpPr>
        <p:sp>
          <p:nvSpPr>
            <p:cNvPr id="4" name="Прямоугольник 4"/>
            <p:cNvSpPr>
              <a:spLocks noChangeArrowheads="1"/>
            </p:cNvSpPr>
            <p:nvPr/>
          </p:nvSpPr>
          <p:spPr bwMode="auto">
            <a:xfrm>
              <a:off x="1643042" y="4500570"/>
              <a:ext cx="857256" cy="500066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marL="342900" indent="-342900"/>
              <a:endParaRPr lang="ru-RU" sz="3600"/>
            </a:p>
          </p:txBody>
        </p:sp>
        <p:pic>
          <p:nvPicPr>
            <p:cNvPr id="5" name="Рисунок 3" descr="Смайлик растерянный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30000"/>
            </a:blip>
            <a:srcRect/>
            <a:stretch>
              <a:fillRect/>
            </a:stretch>
          </p:blipFill>
          <p:spPr bwMode="auto">
            <a:xfrm>
              <a:off x="428596" y="3714752"/>
              <a:ext cx="2857520" cy="2963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Rectangle 1"/>
          <p:cNvSpPr/>
          <p:nvPr/>
        </p:nvSpPr>
        <p:spPr>
          <a:xfrm>
            <a:off x="5976416" y="4859957"/>
            <a:ext cx="3960440" cy="614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2D2DB9"/>
                </a:solidFill>
              </a:rPr>
              <a:t>4</a:t>
            </a:r>
            <a:r>
              <a:rPr lang="ru-RU" sz="3600" dirty="0">
                <a:solidFill>
                  <a:srgbClr val="2D2DB9"/>
                </a:solidFill>
              </a:rPr>
              <a:t>× </a:t>
            </a:r>
            <a:r>
              <a:rPr lang="ru-RU" sz="3600" dirty="0" err="1">
                <a:solidFill>
                  <a:srgbClr val="2D2DB9"/>
                </a:solidFill>
              </a:rPr>
              <a:t>d</a:t>
            </a:r>
            <a:r>
              <a:rPr lang="ru-RU" sz="3600" dirty="0">
                <a:solidFill>
                  <a:srgbClr val="2D2DB9"/>
                </a:solidFill>
              </a:rPr>
              <a:t> + </a:t>
            </a:r>
            <a:r>
              <a:rPr lang="ru-RU" sz="3600" dirty="0" smtClean="0">
                <a:solidFill>
                  <a:srgbClr val="2D2DB9"/>
                </a:solidFill>
              </a:rPr>
              <a:t>40 = 120</a:t>
            </a:r>
            <a:endParaRPr lang="ru-RU" sz="3600" dirty="0">
              <a:solidFill>
                <a:srgbClr val="2D2DB9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344568" y="3635821"/>
            <a:ext cx="2481945" cy="6140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2D2DB9"/>
                </a:solidFill>
              </a:rPr>
              <a:t>23 – </a:t>
            </a:r>
            <a:r>
              <a:rPr lang="ru-RU" sz="3600" dirty="0" smtClean="0">
                <a:solidFill>
                  <a:srgbClr val="2D2DB9"/>
                </a:solidFill>
              </a:rPr>
              <a:t>у = </a:t>
            </a:r>
            <a:r>
              <a:rPr lang="ru-RU" sz="3600" dirty="0">
                <a:solidFill>
                  <a:srgbClr val="2D2DB9"/>
                </a:solidFill>
              </a:rPr>
              <a:t>18 </a:t>
            </a:r>
            <a:endParaRPr lang="en-US" sz="3600" dirty="0">
              <a:solidFill>
                <a:srgbClr val="2D2DB9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44368" y="6156101"/>
            <a:ext cx="3554178" cy="607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2D2DB9"/>
                </a:solidFill>
              </a:rPr>
              <a:t>у</a:t>
            </a:r>
            <a:r>
              <a:rPr lang="en-US" sz="3600" dirty="0" smtClean="0">
                <a:solidFill>
                  <a:srgbClr val="2D2DB9"/>
                </a:solidFill>
              </a:rPr>
              <a:t> </a:t>
            </a:r>
            <a:r>
              <a:rPr lang="ru-RU" sz="3600" dirty="0" smtClean="0">
                <a:solidFill>
                  <a:srgbClr val="2D2DB9"/>
                </a:solidFill>
              </a:rPr>
              <a:t>× </a:t>
            </a:r>
            <a:r>
              <a:rPr lang="ru-RU" sz="3600" dirty="0">
                <a:solidFill>
                  <a:srgbClr val="2D2DB9"/>
                </a:solidFill>
              </a:rPr>
              <a:t>3 </a:t>
            </a:r>
            <a:r>
              <a:rPr lang="ru-RU" sz="3600" dirty="0" smtClean="0">
                <a:solidFill>
                  <a:srgbClr val="2D2DB9"/>
                </a:solidFill>
              </a:rPr>
              <a:t>– 54 = 36 </a:t>
            </a:r>
            <a:endParaRPr lang="en-US" sz="3600" dirty="0">
              <a:solidFill>
                <a:srgbClr val="2D2DB9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84528" y="827509"/>
            <a:ext cx="2903359" cy="607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chemeClr val="accent6"/>
                </a:solidFill>
              </a:rPr>
              <a:t>а + </a:t>
            </a:r>
            <a:r>
              <a:rPr lang="ru-RU" sz="3600" dirty="0" smtClean="0">
                <a:solidFill>
                  <a:schemeClr val="accent6"/>
                </a:solidFill>
              </a:rPr>
              <a:t>8 = 15     </a:t>
            </a:r>
            <a:endParaRPr lang="ru-RU" sz="3600" dirty="0">
              <a:solidFill>
                <a:schemeClr val="accent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28144" y="4427909"/>
            <a:ext cx="2122621" cy="6140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2D2DB9"/>
                </a:solidFill>
              </a:rPr>
              <a:t>60 : </a:t>
            </a:r>
            <a:r>
              <a:rPr lang="en-US" sz="3600" dirty="0">
                <a:solidFill>
                  <a:srgbClr val="2D2DB9"/>
                </a:solidFill>
              </a:rPr>
              <a:t>n</a:t>
            </a:r>
            <a:r>
              <a:rPr lang="ru-RU" sz="3600" dirty="0">
                <a:solidFill>
                  <a:srgbClr val="2D2DB9"/>
                </a:solidFill>
              </a:rPr>
              <a:t> = 4 </a:t>
            </a:r>
          </a:p>
        </p:txBody>
      </p:sp>
      <p:sp>
        <p:nvSpPr>
          <p:cNvPr id="10" name="Rectangle 9"/>
          <p:cNvSpPr/>
          <p:nvPr/>
        </p:nvSpPr>
        <p:spPr>
          <a:xfrm>
            <a:off x="4608264" y="3203773"/>
            <a:ext cx="2634054" cy="607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err="1" smtClean="0">
                <a:solidFill>
                  <a:srgbClr val="2D2DB9"/>
                </a:solidFill>
              </a:rPr>
              <a:t>х</a:t>
            </a:r>
            <a:r>
              <a:rPr lang="ru-RU" sz="3600" dirty="0" smtClean="0">
                <a:solidFill>
                  <a:srgbClr val="2D2DB9"/>
                </a:solidFill>
              </a:rPr>
              <a:t> · 7 = 7      </a:t>
            </a:r>
            <a:endParaRPr lang="ru-RU" sz="3600" dirty="0">
              <a:solidFill>
                <a:srgbClr val="2D2DB9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68504" y="2411685"/>
            <a:ext cx="3044423" cy="607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2D2DB9"/>
                </a:solidFill>
              </a:rPr>
              <a:t>(х – </a:t>
            </a:r>
            <a:r>
              <a:rPr lang="ru-RU" sz="3600" dirty="0" smtClean="0">
                <a:solidFill>
                  <a:srgbClr val="2D2DB9"/>
                </a:solidFill>
              </a:rPr>
              <a:t>9) </a:t>
            </a:r>
            <a:r>
              <a:rPr lang="ru-RU" sz="3600" dirty="0">
                <a:solidFill>
                  <a:srgbClr val="2D2DB9"/>
                </a:solidFill>
              </a:rPr>
              <a:t>: </a:t>
            </a:r>
            <a:r>
              <a:rPr lang="ru-RU" sz="3600" dirty="0" smtClean="0">
                <a:solidFill>
                  <a:srgbClr val="2D2DB9"/>
                </a:solidFill>
              </a:rPr>
              <a:t>3 = 7 </a:t>
            </a:r>
            <a:endParaRPr lang="en-US" sz="3600" dirty="0">
              <a:solidFill>
                <a:srgbClr val="2D2DB9"/>
              </a:solidFill>
            </a:endParaRPr>
          </a:p>
        </p:txBody>
      </p:sp>
      <p:sp>
        <p:nvSpPr>
          <p:cNvPr id="13" name="Выноска-облако 26"/>
          <p:cNvSpPr/>
          <p:nvPr/>
        </p:nvSpPr>
        <p:spPr bwMode="auto">
          <a:xfrm>
            <a:off x="791840" y="323453"/>
            <a:ext cx="5832298" cy="2705238"/>
          </a:xfrm>
          <a:prstGeom prst="cloudCallout">
            <a:avLst>
              <a:gd name="adj1" fmla="val -17588"/>
              <a:gd name="adj2" fmla="val 117023"/>
            </a:avLst>
          </a:prstGeom>
          <a:solidFill>
            <a:srgbClr val="9FD6FF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/>
          <a:lstStyle/>
          <a:p>
            <a:pPr algn="ctr">
              <a:spcBef>
                <a:spcPts val="1323"/>
              </a:spcBef>
            </a:pPr>
            <a:r>
              <a:rPr lang="ru-RU" sz="3000" b="1" i="1" dirty="0" smtClean="0">
                <a:solidFill>
                  <a:srgbClr val="09633F"/>
                </a:solidFill>
                <a:latin typeface="Arial" pitchFamily="34" charset="0"/>
                <a:cs typeface="Arial" pitchFamily="34" charset="0"/>
              </a:rPr>
              <a:t>На какие группы можно разделить эти записи?</a:t>
            </a:r>
            <a:endParaRPr lang="ru-RU" sz="3000" b="1" i="1" dirty="0">
              <a:solidFill>
                <a:srgbClr val="09633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5"/>
          <p:cNvSpPr/>
          <p:nvPr/>
        </p:nvSpPr>
        <p:spPr>
          <a:xfrm>
            <a:off x="3240112" y="5436021"/>
            <a:ext cx="2634054" cy="607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2D2DB9"/>
                </a:solidFill>
              </a:rPr>
              <a:t>m</a:t>
            </a:r>
            <a:r>
              <a:rPr lang="ru-RU" sz="3600" dirty="0" smtClean="0">
                <a:solidFill>
                  <a:srgbClr val="2D2DB9"/>
                </a:solidFill>
              </a:rPr>
              <a:t> –</a:t>
            </a:r>
            <a:r>
              <a:rPr lang="en-US" sz="3600" dirty="0" smtClean="0">
                <a:solidFill>
                  <a:srgbClr val="2D2DB9"/>
                </a:solidFill>
              </a:rPr>
              <a:t>1</a:t>
            </a:r>
            <a:r>
              <a:rPr lang="ru-RU" sz="3600" dirty="0" smtClean="0">
                <a:solidFill>
                  <a:srgbClr val="2D2DB9"/>
                </a:solidFill>
              </a:rPr>
              <a:t>2 = </a:t>
            </a:r>
            <a:r>
              <a:rPr lang="en-US" sz="3600" dirty="0" smtClean="0">
                <a:solidFill>
                  <a:srgbClr val="2D2DB9"/>
                </a:solidFill>
              </a:rPr>
              <a:t>2</a:t>
            </a:r>
            <a:r>
              <a:rPr lang="ru-RU" sz="3600" dirty="0" smtClean="0">
                <a:solidFill>
                  <a:srgbClr val="2D2DB9"/>
                </a:solidFill>
              </a:rPr>
              <a:t>1 </a:t>
            </a:r>
            <a:endParaRPr lang="en-US" sz="3600" dirty="0">
              <a:solidFill>
                <a:srgbClr val="2D2DB9"/>
              </a:solidFill>
            </a:endParaRPr>
          </a:p>
        </p:txBody>
      </p:sp>
      <p:sp>
        <p:nvSpPr>
          <p:cNvPr id="16" name="Rectangle 8"/>
          <p:cNvSpPr/>
          <p:nvPr/>
        </p:nvSpPr>
        <p:spPr>
          <a:xfrm>
            <a:off x="647824" y="3059757"/>
            <a:ext cx="2223686" cy="607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err="1" smtClean="0">
                <a:solidFill>
                  <a:srgbClr val="2D2DB9"/>
                </a:solidFill>
              </a:rPr>
              <a:t>х</a:t>
            </a:r>
            <a:r>
              <a:rPr lang="ru-RU" sz="3600" dirty="0" smtClean="0">
                <a:solidFill>
                  <a:srgbClr val="2D2DB9"/>
                </a:solidFill>
              </a:rPr>
              <a:t> </a:t>
            </a:r>
            <a:r>
              <a:rPr lang="ru-RU" sz="3600" dirty="0">
                <a:solidFill>
                  <a:srgbClr val="2D2DB9"/>
                </a:solidFill>
              </a:rPr>
              <a:t>: </a:t>
            </a:r>
            <a:r>
              <a:rPr lang="ru-RU" sz="3600" dirty="0" smtClean="0">
                <a:solidFill>
                  <a:srgbClr val="2D2DB9"/>
                </a:solidFill>
              </a:rPr>
              <a:t>5 </a:t>
            </a:r>
            <a:r>
              <a:rPr lang="ru-RU" sz="3600" dirty="0">
                <a:solidFill>
                  <a:srgbClr val="2D2DB9"/>
                </a:solidFill>
              </a:rPr>
              <a:t>= </a:t>
            </a:r>
            <a:r>
              <a:rPr lang="en-US" sz="3600" dirty="0" smtClean="0">
                <a:solidFill>
                  <a:srgbClr val="2D2DB9"/>
                </a:solidFill>
              </a:rPr>
              <a:t>1</a:t>
            </a:r>
            <a:r>
              <a:rPr lang="ru-RU" sz="3600" dirty="0" smtClean="0">
                <a:solidFill>
                  <a:srgbClr val="2D2DB9"/>
                </a:solidFill>
              </a:rPr>
              <a:t>6 </a:t>
            </a:r>
            <a:endParaRPr lang="ru-RU" sz="3600" dirty="0">
              <a:solidFill>
                <a:srgbClr val="2D2D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97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  <p:bldP spid="11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Снимок экрана 2013-11-02 в 23.41.19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91078" cy="754256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400352" y="2051645"/>
            <a:ext cx="3960440" cy="614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2D2DB9"/>
                </a:solidFill>
              </a:rPr>
              <a:t>4 · </a:t>
            </a:r>
            <a:r>
              <a:rPr lang="ru-RU" sz="3600" dirty="0" err="1">
                <a:solidFill>
                  <a:srgbClr val="2D2DB9"/>
                </a:solidFill>
              </a:rPr>
              <a:t>d</a:t>
            </a:r>
            <a:r>
              <a:rPr lang="ru-RU" sz="3600" dirty="0">
                <a:solidFill>
                  <a:srgbClr val="2D2DB9"/>
                </a:solidFill>
              </a:rPr>
              <a:t> + </a:t>
            </a:r>
            <a:r>
              <a:rPr lang="ru-RU" sz="3600" dirty="0" smtClean="0">
                <a:solidFill>
                  <a:srgbClr val="2D2DB9"/>
                </a:solidFill>
              </a:rPr>
              <a:t>40 = 120</a:t>
            </a:r>
            <a:endParaRPr lang="ru-RU" sz="3600" dirty="0">
              <a:solidFill>
                <a:srgbClr val="2D2DB9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7824" y="3203773"/>
            <a:ext cx="2481945" cy="6140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2D2DB9"/>
                </a:solidFill>
              </a:rPr>
              <a:t>23 – </a:t>
            </a:r>
            <a:r>
              <a:rPr lang="ru-RU" sz="3600" dirty="0" smtClean="0">
                <a:solidFill>
                  <a:srgbClr val="2D2DB9"/>
                </a:solidFill>
              </a:rPr>
              <a:t>у = </a:t>
            </a:r>
            <a:r>
              <a:rPr lang="ru-RU" sz="3600" dirty="0">
                <a:solidFill>
                  <a:srgbClr val="2D2DB9"/>
                </a:solidFill>
              </a:rPr>
              <a:t>18 </a:t>
            </a:r>
            <a:endParaRPr lang="en-US" sz="3600" dirty="0">
              <a:solidFill>
                <a:srgbClr val="2D2DB9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00352" y="2915741"/>
            <a:ext cx="3275256" cy="607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2D2DB9"/>
                </a:solidFill>
              </a:rPr>
              <a:t>у</a:t>
            </a:r>
            <a:r>
              <a:rPr lang="en-US" sz="3600" dirty="0" smtClean="0">
                <a:solidFill>
                  <a:srgbClr val="2D2DB9"/>
                </a:solidFill>
              </a:rPr>
              <a:t> </a:t>
            </a:r>
            <a:r>
              <a:rPr lang="ru-RU" sz="3600" dirty="0" smtClean="0">
                <a:solidFill>
                  <a:srgbClr val="2D2DB9"/>
                </a:solidFill>
              </a:rPr>
              <a:t>· </a:t>
            </a:r>
            <a:r>
              <a:rPr lang="ru-RU" sz="3600" dirty="0">
                <a:solidFill>
                  <a:srgbClr val="2D2DB9"/>
                </a:solidFill>
              </a:rPr>
              <a:t>3 </a:t>
            </a:r>
            <a:r>
              <a:rPr lang="ru-RU" sz="3600" dirty="0" smtClean="0">
                <a:solidFill>
                  <a:srgbClr val="2D2DB9"/>
                </a:solidFill>
              </a:rPr>
              <a:t>– 36 = 54 </a:t>
            </a:r>
            <a:endParaRPr lang="en-US" sz="3600" dirty="0">
              <a:solidFill>
                <a:srgbClr val="2D2DB9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7824" y="1187549"/>
            <a:ext cx="2903359" cy="607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chemeClr val="accent6"/>
                </a:solidFill>
              </a:rPr>
              <a:t>а + </a:t>
            </a:r>
            <a:r>
              <a:rPr lang="ru-RU" sz="3600" dirty="0" smtClean="0">
                <a:solidFill>
                  <a:schemeClr val="accent6"/>
                </a:solidFill>
              </a:rPr>
              <a:t>8 = 15     </a:t>
            </a:r>
            <a:endParaRPr lang="ru-RU" sz="3600" dirty="0">
              <a:solidFill>
                <a:schemeClr val="accent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47824" y="2483693"/>
            <a:ext cx="2122621" cy="6140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2D2DB9"/>
                </a:solidFill>
              </a:rPr>
              <a:t>60 : </a:t>
            </a:r>
            <a:r>
              <a:rPr lang="en-US" sz="3600" dirty="0">
                <a:solidFill>
                  <a:srgbClr val="2D2DB9"/>
                </a:solidFill>
              </a:rPr>
              <a:t>n</a:t>
            </a:r>
            <a:r>
              <a:rPr lang="ru-RU" sz="3600" dirty="0">
                <a:solidFill>
                  <a:srgbClr val="2D2DB9"/>
                </a:solidFill>
              </a:rPr>
              <a:t> = 4 </a:t>
            </a:r>
          </a:p>
        </p:txBody>
      </p:sp>
      <p:sp>
        <p:nvSpPr>
          <p:cNvPr id="10" name="Rectangle 9"/>
          <p:cNvSpPr/>
          <p:nvPr/>
        </p:nvSpPr>
        <p:spPr>
          <a:xfrm>
            <a:off x="719832" y="1835621"/>
            <a:ext cx="2634054" cy="607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err="1" smtClean="0">
                <a:solidFill>
                  <a:srgbClr val="2D2DB9"/>
                </a:solidFill>
              </a:rPr>
              <a:t>х</a:t>
            </a:r>
            <a:r>
              <a:rPr lang="ru-RU" sz="3600" dirty="0" smtClean="0">
                <a:solidFill>
                  <a:srgbClr val="2D2DB9"/>
                </a:solidFill>
              </a:rPr>
              <a:t> · 7 = 7      </a:t>
            </a:r>
            <a:endParaRPr lang="ru-RU" sz="3600" dirty="0">
              <a:solidFill>
                <a:srgbClr val="2D2DB9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00352" y="1259557"/>
            <a:ext cx="3044423" cy="607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2D2DB9"/>
                </a:solidFill>
              </a:rPr>
              <a:t>(х – </a:t>
            </a:r>
            <a:r>
              <a:rPr lang="ru-RU" sz="3600" dirty="0" smtClean="0">
                <a:solidFill>
                  <a:srgbClr val="2D2DB9"/>
                </a:solidFill>
              </a:rPr>
              <a:t>9) </a:t>
            </a:r>
            <a:r>
              <a:rPr lang="ru-RU" sz="3600" dirty="0">
                <a:solidFill>
                  <a:srgbClr val="2D2DB9"/>
                </a:solidFill>
              </a:rPr>
              <a:t>: </a:t>
            </a:r>
            <a:r>
              <a:rPr lang="ru-RU" sz="3600" dirty="0" smtClean="0">
                <a:solidFill>
                  <a:srgbClr val="2D2DB9"/>
                </a:solidFill>
              </a:rPr>
              <a:t>3 = 7 </a:t>
            </a:r>
            <a:endParaRPr lang="en-US" sz="3600" dirty="0">
              <a:solidFill>
                <a:srgbClr val="2D2DB9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5816" y="467469"/>
            <a:ext cx="3881319" cy="4930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6"/>
                </a:solidFill>
              </a:rPr>
              <a:t>Простые уравнения:</a:t>
            </a:r>
            <a:endParaRPr lang="ru-RU" sz="2800" b="1" dirty="0">
              <a:solidFill>
                <a:schemeClr val="accent6"/>
              </a:solidFill>
            </a:endParaRPr>
          </a:p>
        </p:txBody>
      </p:sp>
      <p:sp>
        <p:nvSpPr>
          <p:cNvPr id="15" name="Rectangle 20"/>
          <p:cNvSpPr/>
          <p:nvPr/>
        </p:nvSpPr>
        <p:spPr>
          <a:xfrm>
            <a:off x="5386840" y="251445"/>
            <a:ext cx="4136261" cy="8938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6"/>
                </a:solidFill>
              </a:rPr>
              <a:t>Сложные (составные)</a:t>
            </a:r>
          </a:p>
          <a:p>
            <a:r>
              <a:rPr lang="ru-RU" sz="2800" b="1" dirty="0" smtClean="0">
                <a:solidFill>
                  <a:schemeClr val="accent6"/>
                </a:solidFill>
              </a:rPr>
              <a:t> уравнения:</a:t>
            </a:r>
            <a:endParaRPr lang="ru-RU" sz="2800" b="1" dirty="0">
              <a:solidFill>
                <a:schemeClr val="accent6"/>
              </a:solidFill>
            </a:endParaRPr>
          </a:p>
        </p:txBody>
      </p:sp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985"/>
          <a:stretch>
            <a:fillRect/>
          </a:stretch>
        </p:blipFill>
        <p:spPr bwMode="auto">
          <a:xfrm>
            <a:off x="5544368" y="3923853"/>
            <a:ext cx="3240112" cy="2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5"/>
          <p:cNvSpPr/>
          <p:nvPr/>
        </p:nvSpPr>
        <p:spPr>
          <a:xfrm>
            <a:off x="719832" y="3779837"/>
            <a:ext cx="2762295" cy="607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2D2DB9"/>
                </a:solidFill>
              </a:rPr>
              <a:t>m</a:t>
            </a:r>
            <a:r>
              <a:rPr lang="ru-RU" sz="3600" dirty="0" smtClean="0">
                <a:solidFill>
                  <a:srgbClr val="2D2DB9"/>
                </a:solidFill>
              </a:rPr>
              <a:t> </a:t>
            </a:r>
            <a:r>
              <a:rPr lang="ru-RU" sz="3600" dirty="0">
                <a:solidFill>
                  <a:srgbClr val="2D2DB9"/>
                </a:solidFill>
              </a:rPr>
              <a:t>– </a:t>
            </a:r>
            <a:r>
              <a:rPr lang="ru-RU" sz="3600" dirty="0" smtClean="0">
                <a:solidFill>
                  <a:srgbClr val="2D2DB9"/>
                </a:solidFill>
              </a:rPr>
              <a:t>12 = </a:t>
            </a:r>
            <a:r>
              <a:rPr lang="en-US" sz="3600" dirty="0" smtClean="0">
                <a:solidFill>
                  <a:srgbClr val="2D2DB9"/>
                </a:solidFill>
              </a:rPr>
              <a:t>2</a:t>
            </a:r>
            <a:r>
              <a:rPr lang="ru-RU" sz="3600" smtClean="0">
                <a:solidFill>
                  <a:srgbClr val="2D2DB9"/>
                </a:solidFill>
              </a:rPr>
              <a:t>1 </a:t>
            </a:r>
            <a:endParaRPr lang="en-US" sz="3600" dirty="0">
              <a:solidFill>
                <a:srgbClr val="2D2DB9"/>
              </a:solidFill>
            </a:endParaRPr>
          </a:p>
        </p:txBody>
      </p:sp>
      <p:sp>
        <p:nvSpPr>
          <p:cNvPr id="18" name="Rectangle 8"/>
          <p:cNvSpPr/>
          <p:nvPr/>
        </p:nvSpPr>
        <p:spPr>
          <a:xfrm>
            <a:off x="719832" y="4499917"/>
            <a:ext cx="2223686" cy="607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err="1" smtClean="0">
                <a:solidFill>
                  <a:srgbClr val="2D2DB9"/>
                </a:solidFill>
              </a:rPr>
              <a:t>х</a:t>
            </a:r>
            <a:r>
              <a:rPr lang="ru-RU" sz="3600" dirty="0" smtClean="0">
                <a:solidFill>
                  <a:srgbClr val="2D2DB9"/>
                </a:solidFill>
              </a:rPr>
              <a:t> </a:t>
            </a:r>
            <a:r>
              <a:rPr lang="ru-RU" sz="3600" dirty="0">
                <a:solidFill>
                  <a:srgbClr val="2D2DB9"/>
                </a:solidFill>
              </a:rPr>
              <a:t>: </a:t>
            </a:r>
            <a:r>
              <a:rPr lang="ru-RU" sz="3600" dirty="0" smtClean="0">
                <a:solidFill>
                  <a:srgbClr val="2D2DB9"/>
                </a:solidFill>
              </a:rPr>
              <a:t>5 </a:t>
            </a:r>
            <a:r>
              <a:rPr lang="ru-RU" sz="3600" dirty="0">
                <a:solidFill>
                  <a:srgbClr val="2D2DB9"/>
                </a:solidFill>
              </a:rPr>
              <a:t>= </a:t>
            </a:r>
            <a:r>
              <a:rPr lang="en-US" sz="3600" dirty="0" smtClean="0">
                <a:solidFill>
                  <a:srgbClr val="2D2DB9"/>
                </a:solidFill>
              </a:rPr>
              <a:t>1</a:t>
            </a:r>
            <a:r>
              <a:rPr lang="ru-RU" sz="3600" dirty="0" smtClean="0">
                <a:solidFill>
                  <a:srgbClr val="2D2DB9"/>
                </a:solidFill>
              </a:rPr>
              <a:t>6 </a:t>
            </a:r>
            <a:endParaRPr lang="ru-RU" sz="3600" dirty="0">
              <a:solidFill>
                <a:srgbClr val="2D2D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97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  <p:bldP spid="11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Снимок экрана 2013-11-02 в 23.41.19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91078" cy="7542569"/>
          </a:xfrm>
          <a:prstGeom prst="rect">
            <a:avLst/>
          </a:prstGeom>
        </p:spPr>
      </p:pic>
      <p:sp>
        <p:nvSpPr>
          <p:cNvPr id="13" name="Выноска-облако 26"/>
          <p:cNvSpPr/>
          <p:nvPr/>
        </p:nvSpPr>
        <p:spPr bwMode="auto">
          <a:xfrm>
            <a:off x="0" y="0"/>
            <a:ext cx="5760290" cy="2705238"/>
          </a:xfrm>
          <a:prstGeom prst="cloudCallout">
            <a:avLst>
              <a:gd name="adj1" fmla="val -17588"/>
              <a:gd name="adj2" fmla="val 117023"/>
            </a:avLst>
          </a:prstGeom>
          <a:solidFill>
            <a:srgbClr val="9FD6FF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/>
          <a:lstStyle/>
          <a:p>
            <a:pPr algn="ctr">
              <a:spcBef>
                <a:spcPts val="1323"/>
              </a:spcBef>
            </a:pPr>
            <a:r>
              <a:rPr lang="ru-RU" sz="3000" b="1" i="1" dirty="0" smtClean="0">
                <a:solidFill>
                  <a:srgbClr val="09633F"/>
                </a:solidFill>
                <a:latin typeface="Arial" pitchFamily="34" charset="0"/>
                <a:cs typeface="Arial" pitchFamily="34" charset="0"/>
              </a:rPr>
              <a:t>Устно вычислите корни уравнений!</a:t>
            </a:r>
            <a:endParaRPr lang="ru-RU" sz="3000" b="1" i="1" dirty="0">
              <a:solidFill>
                <a:srgbClr val="09633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5040312" y="2051645"/>
            <a:ext cx="3888432" cy="4968552"/>
          </a:xfrm>
          <a:prstGeom prst="rect">
            <a:avLst/>
          </a:prstGeom>
          <a:noFill/>
          <a:ln w="57150">
            <a:solidFill>
              <a:srgbClr val="558EC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6048424" y="1115541"/>
            <a:ext cx="2520642" cy="556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6"/>
                </a:solidFill>
              </a:rPr>
              <a:t>Уравнения:</a:t>
            </a:r>
            <a:endParaRPr lang="ru-RU" sz="3200" b="1" dirty="0">
              <a:solidFill>
                <a:schemeClr val="accent6"/>
              </a:solidFill>
            </a:endParaRPr>
          </a:p>
        </p:txBody>
      </p:sp>
      <p:grpSp>
        <p:nvGrpSpPr>
          <p:cNvPr id="16" name="Группа 8"/>
          <p:cNvGrpSpPr>
            <a:grpSpLocks/>
          </p:cNvGrpSpPr>
          <p:nvPr/>
        </p:nvGrpSpPr>
        <p:grpSpPr bwMode="auto">
          <a:xfrm>
            <a:off x="431800" y="3995861"/>
            <a:ext cx="2592288" cy="2819847"/>
            <a:chOff x="428596" y="3714752"/>
            <a:chExt cx="2857520" cy="2963215"/>
          </a:xfrm>
        </p:grpSpPr>
        <p:sp>
          <p:nvSpPr>
            <p:cNvPr id="17" name="Прямоугольник 4"/>
            <p:cNvSpPr>
              <a:spLocks noChangeArrowheads="1"/>
            </p:cNvSpPr>
            <p:nvPr/>
          </p:nvSpPr>
          <p:spPr bwMode="auto">
            <a:xfrm>
              <a:off x="1643042" y="4500570"/>
              <a:ext cx="857256" cy="500066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marL="342900" indent="-342900"/>
              <a:endParaRPr lang="ru-RU" sz="3600"/>
            </a:p>
          </p:txBody>
        </p:sp>
        <p:pic>
          <p:nvPicPr>
            <p:cNvPr id="22" name="Рисунок 3" descr="Смайлик растерянный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30000"/>
            </a:blip>
            <a:srcRect/>
            <a:stretch>
              <a:fillRect/>
            </a:stretch>
          </p:blipFill>
          <p:spPr bwMode="auto">
            <a:xfrm>
              <a:off x="428596" y="3714752"/>
              <a:ext cx="2857520" cy="2963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Rectangle 7"/>
          <p:cNvSpPr/>
          <p:nvPr/>
        </p:nvSpPr>
        <p:spPr>
          <a:xfrm>
            <a:off x="5328344" y="2411685"/>
            <a:ext cx="2903359" cy="607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chemeClr val="accent6"/>
                </a:solidFill>
              </a:rPr>
              <a:t>а + </a:t>
            </a:r>
            <a:r>
              <a:rPr lang="ru-RU" sz="3600" dirty="0" smtClean="0">
                <a:solidFill>
                  <a:schemeClr val="accent6"/>
                </a:solidFill>
              </a:rPr>
              <a:t>8 = 15     </a:t>
            </a:r>
            <a:endParaRPr lang="ru-RU" sz="3600" dirty="0">
              <a:solidFill>
                <a:schemeClr val="accent6"/>
              </a:solidFill>
            </a:endParaRPr>
          </a:p>
        </p:txBody>
      </p:sp>
      <p:sp>
        <p:nvSpPr>
          <p:cNvPr id="15" name="Rectangle 9"/>
          <p:cNvSpPr/>
          <p:nvPr/>
        </p:nvSpPr>
        <p:spPr>
          <a:xfrm>
            <a:off x="5400352" y="3203773"/>
            <a:ext cx="2634054" cy="607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err="1" smtClean="0">
                <a:solidFill>
                  <a:srgbClr val="2D2DB9"/>
                </a:solidFill>
              </a:rPr>
              <a:t>х</a:t>
            </a:r>
            <a:r>
              <a:rPr lang="ru-RU" sz="3600" dirty="0" smtClean="0">
                <a:solidFill>
                  <a:srgbClr val="2D2DB9"/>
                </a:solidFill>
              </a:rPr>
              <a:t> · 7 = 7      </a:t>
            </a:r>
            <a:endParaRPr lang="ru-RU" sz="3600" dirty="0">
              <a:solidFill>
                <a:srgbClr val="2D2DB9"/>
              </a:solidFill>
            </a:endParaRPr>
          </a:p>
        </p:txBody>
      </p:sp>
      <p:sp>
        <p:nvSpPr>
          <p:cNvPr id="19" name="Rectangle 8"/>
          <p:cNvSpPr/>
          <p:nvPr/>
        </p:nvSpPr>
        <p:spPr>
          <a:xfrm>
            <a:off x="5400352" y="5364013"/>
            <a:ext cx="2122621" cy="6140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2D2DB9"/>
                </a:solidFill>
              </a:rPr>
              <a:t>60 : </a:t>
            </a:r>
            <a:r>
              <a:rPr lang="en-US" sz="3600" dirty="0">
                <a:solidFill>
                  <a:srgbClr val="2D2DB9"/>
                </a:solidFill>
              </a:rPr>
              <a:t>n</a:t>
            </a:r>
            <a:r>
              <a:rPr lang="ru-RU" sz="3600" dirty="0">
                <a:solidFill>
                  <a:srgbClr val="2D2DB9"/>
                </a:solidFill>
              </a:rPr>
              <a:t> = 4 </a:t>
            </a:r>
          </a:p>
        </p:txBody>
      </p:sp>
      <p:sp>
        <p:nvSpPr>
          <p:cNvPr id="20" name="Rectangle 5"/>
          <p:cNvSpPr/>
          <p:nvPr/>
        </p:nvSpPr>
        <p:spPr>
          <a:xfrm>
            <a:off x="5472360" y="3923853"/>
            <a:ext cx="2481945" cy="6140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2D2DB9"/>
                </a:solidFill>
              </a:rPr>
              <a:t>23 – </a:t>
            </a:r>
            <a:r>
              <a:rPr lang="ru-RU" sz="3600" dirty="0" smtClean="0">
                <a:solidFill>
                  <a:srgbClr val="2D2DB9"/>
                </a:solidFill>
              </a:rPr>
              <a:t>у = </a:t>
            </a:r>
            <a:r>
              <a:rPr lang="ru-RU" sz="3600" dirty="0">
                <a:solidFill>
                  <a:srgbClr val="2D2DB9"/>
                </a:solidFill>
              </a:rPr>
              <a:t>18 </a:t>
            </a:r>
            <a:endParaRPr lang="en-US" sz="3600" dirty="0">
              <a:solidFill>
                <a:srgbClr val="2D2DB9"/>
              </a:solidFill>
            </a:endParaRPr>
          </a:p>
        </p:txBody>
      </p:sp>
      <p:sp>
        <p:nvSpPr>
          <p:cNvPr id="23" name="Rectangle 5"/>
          <p:cNvSpPr/>
          <p:nvPr/>
        </p:nvSpPr>
        <p:spPr>
          <a:xfrm>
            <a:off x="5400352" y="4643933"/>
            <a:ext cx="2762295" cy="607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2D2DB9"/>
                </a:solidFill>
              </a:rPr>
              <a:t>m</a:t>
            </a:r>
            <a:r>
              <a:rPr lang="ru-RU" sz="3600" dirty="0" smtClean="0">
                <a:solidFill>
                  <a:srgbClr val="2D2DB9"/>
                </a:solidFill>
              </a:rPr>
              <a:t> </a:t>
            </a:r>
            <a:r>
              <a:rPr lang="ru-RU" sz="3600" dirty="0">
                <a:solidFill>
                  <a:srgbClr val="2D2DB9"/>
                </a:solidFill>
              </a:rPr>
              <a:t>– </a:t>
            </a:r>
            <a:r>
              <a:rPr lang="en-US" sz="3600" dirty="0" smtClean="0">
                <a:solidFill>
                  <a:srgbClr val="2D2DB9"/>
                </a:solidFill>
              </a:rPr>
              <a:t>21</a:t>
            </a:r>
            <a:r>
              <a:rPr lang="ru-RU" sz="3600" dirty="0" smtClean="0">
                <a:solidFill>
                  <a:srgbClr val="2D2DB9"/>
                </a:solidFill>
              </a:rPr>
              <a:t> = </a:t>
            </a:r>
            <a:r>
              <a:rPr lang="en-US" sz="3600" dirty="0" smtClean="0">
                <a:solidFill>
                  <a:srgbClr val="2D2DB9"/>
                </a:solidFill>
              </a:rPr>
              <a:t>12</a:t>
            </a:r>
            <a:r>
              <a:rPr lang="ru-RU" sz="3600" dirty="0" smtClean="0">
                <a:solidFill>
                  <a:srgbClr val="2D2DB9"/>
                </a:solidFill>
              </a:rPr>
              <a:t> </a:t>
            </a:r>
            <a:endParaRPr lang="en-US" sz="3600" dirty="0">
              <a:solidFill>
                <a:srgbClr val="2D2DB9"/>
              </a:solidFill>
            </a:endParaRPr>
          </a:p>
        </p:txBody>
      </p:sp>
      <p:sp>
        <p:nvSpPr>
          <p:cNvPr id="24" name="Rectangle 8"/>
          <p:cNvSpPr/>
          <p:nvPr/>
        </p:nvSpPr>
        <p:spPr>
          <a:xfrm>
            <a:off x="5400352" y="6228109"/>
            <a:ext cx="2223686" cy="607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err="1" smtClean="0">
                <a:solidFill>
                  <a:srgbClr val="2D2DB9"/>
                </a:solidFill>
              </a:rPr>
              <a:t>х</a:t>
            </a:r>
            <a:r>
              <a:rPr lang="ru-RU" sz="3600" dirty="0" smtClean="0">
                <a:solidFill>
                  <a:srgbClr val="2D2DB9"/>
                </a:solidFill>
              </a:rPr>
              <a:t> </a:t>
            </a:r>
            <a:r>
              <a:rPr lang="ru-RU" sz="3600" dirty="0">
                <a:solidFill>
                  <a:srgbClr val="2D2DB9"/>
                </a:solidFill>
              </a:rPr>
              <a:t>: </a:t>
            </a:r>
            <a:r>
              <a:rPr lang="ru-RU" sz="3600" dirty="0" smtClean="0">
                <a:solidFill>
                  <a:srgbClr val="2D2DB9"/>
                </a:solidFill>
              </a:rPr>
              <a:t>5 </a:t>
            </a:r>
            <a:r>
              <a:rPr lang="ru-RU" sz="3600" dirty="0">
                <a:solidFill>
                  <a:srgbClr val="2D2DB9"/>
                </a:solidFill>
              </a:rPr>
              <a:t>= </a:t>
            </a:r>
            <a:r>
              <a:rPr lang="en-US" sz="3600" dirty="0" smtClean="0">
                <a:solidFill>
                  <a:srgbClr val="2D2DB9"/>
                </a:solidFill>
              </a:rPr>
              <a:t>1</a:t>
            </a:r>
            <a:r>
              <a:rPr lang="ru-RU" sz="3600" dirty="0" smtClean="0">
                <a:solidFill>
                  <a:srgbClr val="2D2DB9"/>
                </a:solidFill>
              </a:rPr>
              <a:t>6 </a:t>
            </a:r>
            <a:endParaRPr lang="ru-RU" sz="3600" dirty="0">
              <a:solidFill>
                <a:srgbClr val="2D2D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21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Снимок экрана 2013-11-02 в 23.41.19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91078" cy="7542569"/>
          </a:xfrm>
          <a:prstGeom prst="rect">
            <a:avLst/>
          </a:prstGeom>
        </p:spPr>
      </p:pic>
      <p:sp>
        <p:nvSpPr>
          <p:cNvPr id="13" name="Выноска-облако 26"/>
          <p:cNvSpPr/>
          <p:nvPr/>
        </p:nvSpPr>
        <p:spPr bwMode="auto">
          <a:xfrm>
            <a:off x="1151880" y="24085"/>
            <a:ext cx="5760290" cy="2705238"/>
          </a:xfrm>
          <a:prstGeom prst="cloudCallout">
            <a:avLst>
              <a:gd name="adj1" fmla="val -17588"/>
              <a:gd name="adj2" fmla="val 117023"/>
            </a:avLst>
          </a:prstGeom>
          <a:solidFill>
            <a:srgbClr val="9FD6FF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/>
          <a:lstStyle/>
          <a:p>
            <a:pPr algn="ctr">
              <a:spcBef>
                <a:spcPts val="1323"/>
              </a:spcBef>
            </a:pPr>
            <a:r>
              <a:rPr lang="ru-RU" sz="3000" b="1" i="1" dirty="0" smtClean="0">
                <a:solidFill>
                  <a:srgbClr val="09633F"/>
                </a:solidFill>
                <a:latin typeface="Arial" pitchFamily="34" charset="0"/>
                <a:cs typeface="Arial" pitchFamily="34" charset="0"/>
              </a:rPr>
              <a:t>Устно вычислите корни уравнений!</a:t>
            </a:r>
            <a:endParaRPr lang="ru-RU" sz="3000" b="1" i="1" dirty="0">
              <a:solidFill>
                <a:srgbClr val="09633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5256336" y="2771725"/>
            <a:ext cx="4176464" cy="3888432"/>
          </a:xfrm>
          <a:prstGeom prst="rect">
            <a:avLst/>
          </a:prstGeom>
          <a:noFill/>
          <a:ln w="57150">
            <a:solidFill>
              <a:srgbClr val="558EC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6192440" y="2051645"/>
            <a:ext cx="2520642" cy="556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6"/>
                </a:solidFill>
              </a:rPr>
              <a:t>Уравнения:</a:t>
            </a:r>
            <a:endParaRPr lang="ru-RU" sz="3200" b="1" dirty="0">
              <a:solidFill>
                <a:schemeClr val="accent6"/>
              </a:solidFill>
            </a:endParaRPr>
          </a:p>
        </p:txBody>
      </p:sp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431800" y="3995861"/>
            <a:ext cx="2592288" cy="2819847"/>
            <a:chOff x="428596" y="3714752"/>
            <a:chExt cx="2857520" cy="2963215"/>
          </a:xfrm>
        </p:grpSpPr>
        <p:sp>
          <p:nvSpPr>
            <p:cNvPr id="17" name="Прямоугольник 4"/>
            <p:cNvSpPr>
              <a:spLocks noChangeArrowheads="1"/>
            </p:cNvSpPr>
            <p:nvPr/>
          </p:nvSpPr>
          <p:spPr bwMode="auto">
            <a:xfrm>
              <a:off x="1643042" y="4500570"/>
              <a:ext cx="857256" cy="500066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marL="342900" indent="-342900"/>
              <a:endParaRPr lang="ru-RU" sz="3600"/>
            </a:p>
          </p:txBody>
        </p:sp>
        <p:pic>
          <p:nvPicPr>
            <p:cNvPr id="22" name="Рисунок 3" descr="Смайлик растерянный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30000"/>
            </a:blip>
            <a:srcRect/>
            <a:stretch>
              <a:fillRect/>
            </a:stretch>
          </p:blipFill>
          <p:spPr bwMode="auto">
            <a:xfrm>
              <a:off x="428596" y="3714752"/>
              <a:ext cx="2857520" cy="2963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Rectangle 7"/>
          <p:cNvSpPr/>
          <p:nvPr/>
        </p:nvSpPr>
        <p:spPr>
          <a:xfrm>
            <a:off x="5760392" y="2915741"/>
            <a:ext cx="2903359" cy="607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2D2DB9"/>
                </a:solidFill>
              </a:rPr>
              <a:t>а + </a:t>
            </a:r>
            <a:r>
              <a:rPr lang="ru-RU" sz="3600" dirty="0" smtClean="0">
                <a:solidFill>
                  <a:srgbClr val="2D2DB9"/>
                </a:solidFill>
              </a:rPr>
              <a:t>8 = 15     </a:t>
            </a:r>
            <a:endParaRPr lang="ru-RU" sz="3600" dirty="0">
              <a:solidFill>
                <a:srgbClr val="2D2DB9"/>
              </a:solidFill>
            </a:endParaRPr>
          </a:p>
        </p:txBody>
      </p:sp>
      <p:sp>
        <p:nvSpPr>
          <p:cNvPr id="15" name="Rectangle 9"/>
          <p:cNvSpPr/>
          <p:nvPr/>
        </p:nvSpPr>
        <p:spPr>
          <a:xfrm>
            <a:off x="5688384" y="3563813"/>
            <a:ext cx="3456384" cy="1237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2D2DB9"/>
                </a:solidFill>
              </a:rPr>
              <a:t>Чтобы найти неизвестное слагаемое, надо из суммы вычесть известное слагаемое</a:t>
            </a:r>
            <a:endParaRPr lang="ru-RU" sz="2000" dirty="0">
              <a:solidFill>
                <a:srgbClr val="2D2DB9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60392" y="4859957"/>
            <a:ext cx="2326278" cy="11227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2D2DB9"/>
                </a:solidFill>
              </a:rPr>
              <a:t>а = 15 – 8</a:t>
            </a:r>
          </a:p>
          <a:p>
            <a:r>
              <a:rPr lang="ru-RU" sz="3600" dirty="0" smtClean="0">
                <a:solidFill>
                  <a:srgbClr val="2D2DB9"/>
                </a:solidFill>
              </a:rPr>
              <a:t>а = 7</a:t>
            </a:r>
            <a:endParaRPr lang="ru-RU" sz="3600" dirty="0">
              <a:solidFill>
                <a:srgbClr val="2D2D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212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Снимок экрана 2013-11-02 в 23.41.19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91078" cy="7542569"/>
          </a:xfrm>
          <a:prstGeom prst="rect">
            <a:avLst/>
          </a:prstGeom>
        </p:spPr>
      </p:pic>
      <p:sp>
        <p:nvSpPr>
          <p:cNvPr id="13" name="Выноска-облако 26"/>
          <p:cNvSpPr/>
          <p:nvPr/>
        </p:nvSpPr>
        <p:spPr bwMode="auto">
          <a:xfrm>
            <a:off x="1151880" y="24085"/>
            <a:ext cx="5760290" cy="2705238"/>
          </a:xfrm>
          <a:prstGeom prst="cloudCallout">
            <a:avLst>
              <a:gd name="adj1" fmla="val -17588"/>
              <a:gd name="adj2" fmla="val 117023"/>
            </a:avLst>
          </a:prstGeom>
          <a:solidFill>
            <a:srgbClr val="9FD6FF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/>
          <a:lstStyle/>
          <a:p>
            <a:pPr algn="ctr">
              <a:spcBef>
                <a:spcPts val="1323"/>
              </a:spcBef>
            </a:pPr>
            <a:r>
              <a:rPr lang="ru-RU" sz="3000" b="1" i="1" dirty="0" smtClean="0">
                <a:solidFill>
                  <a:srgbClr val="09633F"/>
                </a:solidFill>
                <a:latin typeface="Arial" pitchFamily="34" charset="0"/>
                <a:cs typeface="Arial" pitchFamily="34" charset="0"/>
              </a:rPr>
              <a:t>Устно вычислите корни уравнений!</a:t>
            </a:r>
            <a:endParaRPr lang="ru-RU" sz="3000" b="1" i="1" dirty="0">
              <a:solidFill>
                <a:srgbClr val="09633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5256336" y="2771725"/>
            <a:ext cx="4176464" cy="3888432"/>
          </a:xfrm>
          <a:prstGeom prst="rect">
            <a:avLst/>
          </a:prstGeom>
          <a:noFill/>
          <a:ln w="57150">
            <a:solidFill>
              <a:srgbClr val="558EC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6192440" y="2051645"/>
            <a:ext cx="2520642" cy="556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6"/>
                </a:solidFill>
              </a:rPr>
              <a:t>Уравнения:</a:t>
            </a:r>
            <a:endParaRPr lang="ru-RU" sz="3200" b="1" dirty="0">
              <a:solidFill>
                <a:schemeClr val="accent6"/>
              </a:solidFill>
            </a:endParaRPr>
          </a:p>
        </p:txBody>
      </p:sp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431800" y="3995861"/>
            <a:ext cx="2592288" cy="2819847"/>
            <a:chOff x="428596" y="3714752"/>
            <a:chExt cx="2857520" cy="2963215"/>
          </a:xfrm>
        </p:grpSpPr>
        <p:sp>
          <p:nvSpPr>
            <p:cNvPr id="17" name="Прямоугольник 4"/>
            <p:cNvSpPr>
              <a:spLocks noChangeArrowheads="1"/>
            </p:cNvSpPr>
            <p:nvPr/>
          </p:nvSpPr>
          <p:spPr bwMode="auto">
            <a:xfrm>
              <a:off x="1643042" y="4500570"/>
              <a:ext cx="857256" cy="500066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marL="342900" indent="-342900"/>
              <a:endParaRPr lang="ru-RU" sz="3600"/>
            </a:p>
          </p:txBody>
        </p:sp>
        <p:pic>
          <p:nvPicPr>
            <p:cNvPr id="22" name="Рисунок 3" descr="Смайлик растерянный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30000"/>
            </a:blip>
            <a:srcRect/>
            <a:stretch>
              <a:fillRect/>
            </a:stretch>
          </p:blipFill>
          <p:spPr bwMode="auto">
            <a:xfrm>
              <a:off x="428596" y="3714752"/>
              <a:ext cx="2857520" cy="2963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Rectangle 9"/>
          <p:cNvSpPr/>
          <p:nvPr/>
        </p:nvSpPr>
        <p:spPr>
          <a:xfrm>
            <a:off x="5688384" y="2987749"/>
            <a:ext cx="2634054" cy="607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err="1" smtClean="0">
                <a:solidFill>
                  <a:srgbClr val="2D2DB9"/>
                </a:solidFill>
              </a:rPr>
              <a:t>х</a:t>
            </a:r>
            <a:r>
              <a:rPr lang="ru-RU" sz="3600" dirty="0" smtClean="0">
                <a:solidFill>
                  <a:srgbClr val="2D2DB9"/>
                </a:solidFill>
              </a:rPr>
              <a:t> · 7 = 7      </a:t>
            </a:r>
            <a:endParaRPr lang="ru-RU" sz="3600" dirty="0">
              <a:solidFill>
                <a:srgbClr val="2D2DB9"/>
              </a:solidFill>
            </a:endParaRPr>
          </a:p>
        </p:txBody>
      </p:sp>
      <p:sp>
        <p:nvSpPr>
          <p:cNvPr id="19" name="Rectangle 8"/>
          <p:cNvSpPr/>
          <p:nvPr/>
        </p:nvSpPr>
        <p:spPr>
          <a:xfrm>
            <a:off x="5544368" y="3635821"/>
            <a:ext cx="3528392" cy="1237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2D2DB9"/>
                </a:solidFill>
              </a:rPr>
              <a:t>Чтобы найти неизвестный множитель, надо произведение разделить на известный множитель </a:t>
            </a:r>
            <a:endParaRPr lang="ru-RU" sz="2000" dirty="0">
              <a:solidFill>
                <a:srgbClr val="2D2DB9"/>
              </a:solidFill>
            </a:endParaRPr>
          </a:p>
        </p:txBody>
      </p:sp>
      <p:sp>
        <p:nvSpPr>
          <p:cNvPr id="20" name="Rectangle 5"/>
          <p:cNvSpPr/>
          <p:nvPr/>
        </p:nvSpPr>
        <p:spPr>
          <a:xfrm>
            <a:off x="5688384" y="5003973"/>
            <a:ext cx="1915909" cy="1122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2D2DB9"/>
                </a:solidFill>
              </a:rPr>
              <a:t>Х = 7 : 7</a:t>
            </a:r>
          </a:p>
          <a:p>
            <a:r>
              <a:rPr lang="ru-RU" sz="3600" dirty="0" smtClean="0">
                <a:solidFill>
                  <a:srgbClr val="2D2DB9"/>
                </a:solidFill>
              </a:rPr>
              <a:t>Х = 1 </a:t>
            </a:r>
            <a:endParaRPr lang="en-US" sz="3600" dirty="0">
              <a:solidFill>
                <a:srgbClr val="2D2D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212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Снимок экрана 2013-11-02 в 23.41.19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91078" cy="7542569"/>
          </a:xfrm>
          <a:prstGeom prst="rect">
            <a:avLst/>
          </a:prstGeom>
        </p:spPr>
      </p:pic>
      <p:sp>
        <p:nvSpPr>
          <p:cNvPr id="13" name="Выноска-облако 26"/>
          <p:cNvSpPr/>
          <p:nvPr/>
        </p:nvSpPr>
        <p:spPr bwMode="auto">
          <a:xfrm>
            <a:off x="1151880" y="24085"/>
            <a:ext cx="5760290" cy="2705238"/>
          </a:xfrm>
          <a:prstGeom prst="cloudCallout">
            <a:avLst>
              <a:gd name="adj1" fmla="val -17588"/>
              <a:gd name="adj2" fmla="val 117023"/>
            </a:avLst>
          </a:prstGeom>
          <a:solidFill>
            <a:srgbClr val="9FD6FF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/>
          <a:lstStyle/>
          <a:p>
            <a:pPr algn="ctr">
              <a:spcBef>
                <a:spcPts val="1323"/>
              </a:spcBef>
            </a:pPr>
            <a:r>
              <a:rPr lang="ru-RU" sz="3000" b="1" i="1" dirty="0" smtClean="0">
                <a:solidFill>
                  <a:srgbClr val="09633F"/>
                </a:solidFill>
                <a:latin typeface="Arial" pitchFamily="34" charset="0"/>
                <a:cs typeface="Arial" pitchFamily="34" charset="0"/>
              </a:rPr>
              <a:t>Устно вычислите корни уравнений!</a:t>
            </a:r>
            <a:endParaRPr lang="ru-RU" sz="3000" b="1" i="1" dirty="0">
              <a:solidFill>
                <a:srgbClr val="09633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5256336" y="2771725"/>
            <a:ext cx="4176464" cy="3888432"/>
          </a:xfrm>
          <a:prstGeom prst="rect">
            <a:avLst/>
          </a:prstGeom>
          <a:noFill/>
          <a:ln w="57150">
            <a:solidFill>
              <a:srgbClr val="558EC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6192440" y="2051645"/>
            <a:ext cx="2520642" cy="556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6"/>
                </a:solidFill>
              </a:rPr>
              <a:t>Уравнения:</a:t>
            </a:r>
            <a:endParaRPr lang="ru-RU" sz="3200" b="1" dirty="0">
              <a:solidFill>
                <a:schemeClr val="accent6"/>
              </a:solidFill>
            </a:endParaRPr>
          </a:p>
        </p:txBody>
      </p:sp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431800" y="3995861"/>
            <a:ext cx="2592288" cy="2819847"/>
            <a:chOff x="428596" y="3714752"/>
            <a:chExt cx="2857520" cy="2963215"/>
          </a:xfrm>
        </p:grpSpPr>
        <p:sp>
          <p:nvSpPr>
            <p:cNvPr id="17" name="Прямоугольник 4"/>
            <p:cNvSpPr>
              <a:spLocks noChangeArrowheads="1"/>
            </p:cNvSpPr>
            <p:nvPr/>
          </p:nvSpPr>
          <p:spPr bwMode="auto">
            <a:xfrm>
              <a:off x="1643042" y="4500570"/>
              <a:ext cx="857256" cy="500066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marL="342900" indent="-342900"/>
              <a:endParaRPr lang="ru-RU" sz="3600"/>
            </a:p>
          </p:txBody>
        </p:sp>
        <p:pic>
          <p:nvPicPr>
            <p:cNvPr id="22" name="Рисунок 3" descr="Смайлик растерянный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30000"/>
            </a:blip>
            <a:srcRect/>
            <a:stretch>
              <a:fillRect/>
            </a:stretch>
          </p:blipFill>
          <p:spPr bwMode="auto">
            <a:xfrm>
              <a:off x="428596" y="3714752"/>
              <a:ext cx="2857520" cy="2963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Rectangle 8"/>
          <p:cNvSpPr/>
          <p:nvPr/>
        </p:nvSpPr>
        <p:spPr>
          <a:xfrm>
            <a:off x="5760392" y="3635821"/>
            <a:ext cx="3312368" cy="95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2D2DB9"/>
                </a:solidFill>
              </a:rPr>
              <a:t>Чтобы найти вычитаемое, надо из уменьшаемого вычесть разность </a:t>
            </a:r>
            <a:endParaRPr lang="ru-RU" sz="2000" dirty="0">
              <a:solidFill>
                <a:srgbClr val="2D2DB9"/>
              </a:solidFill>
            </a:endParaRPr>
          </a:p>
        </p:txBody>
      </p:sp>
      <p:sp>
        <p:nvSpPr>
          <p:cNvPr id="20" name="Rectangle 5"/>
          <p:cNvSpPr/>
          <p:nvPr/>
        </p:nvSpPr>
        <p:spPr>
          <a:xfrm>
            <a:off x="5688384" y="2987749"/>
            <a:ext cx="2481945" cy="6140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2D2DB9"/>
                </a:solidFill>
              </a:rPr>
              <a:t>23 – </a:t>
            </a:r>
            <a:r>
              <a:rPr lang="ru-RU" sz="3600" dirty="0" smtClean="0">
                <a:solidFill>
                  <a:srgbClr val="2D2DB9"/>
                </a:solidFill>
              </a:rPr>
              <a:t>у = </a:t>
            </a:r>
            <a:r>
              <a:rPr lang="ru-RU" sz="3600" dirty="0">
                <a:solidFill>
                  <a:srgbClr val="2D2DB9"/>
                </a:solidFill>
              </a:rPr>
              <a:t>18 </a:t>
            </a:r>
            <a:endParaRPr lang="en-US" sz="3600" dirty="0">
              <a:solidFill>
                <a:srgbClr val="2D2DB9"/>
              </a:solidFill>
            </a:endParaRPr>
          </a:p>
        </p:txBody>
      </p:sp>
      <p:sp>
        <p:nvSpPr>
          <p:cNvPr id="16" name="Rectangle 5"/>
          <p:cNvSpPr/>
          <p:nvPr/>
        </p:nvSpPr>
        <p:spPr>
          <a:xfrm>
            <a:off x="5760392" y="4787949"/>
            <a:ext cx="2249334" cy="1122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2D2DB9"/>
                </a:solidFill>
              </a:rPr>
              <a:t>у = 23 -18</a:t>
            </a:r>
          </a:p>
          <a:p>
            <a:r>
              <a:rPr lang="ru-RU" sz="3600" dirty="0" smtClean="0">
                <a:solidFill>
                  <a:srgbClr val="2D2DB9"/>
                </a:solidFill>
              </a:rPr>
              <a:t>У = 5 </a:t>
            </a:r>
            <a:endParaRPr lang="en-US" sz="3600" dirty="0">
              <a:solidFill>
                <a:srgbClr val="2D2D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212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Снимок экрана 2013-11-02 в 23.41.19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91078" cy="7542569"/>
          </a:xfrm>
          <a:prstGeom prst="rect">
            <a:avLst/>
          </a:prstGeom>
        </p:spPr>
      </p:pic>
      <p:sp>
        <p:nvSpPr>
          <p:cNvPr id="13" name="Выноска-облако 26"/>
          <p:cNvSpPr/>
          <p:nvPr/>
        </p:nvSpPr>
        <p:spPr bwMode="auto">
          <a:xfrm>
            <a:off x="1151880" y="24085"/>
            <a:ext cx="5760290" cy="2705238"/>
          </a:xfrm>
          <a:prstGeom prst="cloudCallout">
            <a:avLst>
              <a:gd name="adj1" fmla="val -17588"/>
              <a:gd name="adj2" fmla="val 117023"/>
            </a:avLst>
          </a:prstGeom>
          <a:solidFill>
            <a:srgbClr val="9FD6FF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/>
          <a:lstStyle/>
          <a:p>
            <a:pPr algn="ctr">
              <a:spcBef>
                <a:spcPts val="1323"/>
              </a:spcBef>
            </a:pPr>
            <a:r>
              <a:rPr lang="ru-RU" sz="3000" b="1" i="1" dirty="0" smtClean="0">
                <a:solidFill>
                  <a:srgbClr val="09633F"/>
                </a:solidFill>
                <a:latin typeface="Arial" pitchFamily="34" charset="0"/>
                <a:cs typeface="Arial" pitchFamily="34" charset="0"/>
              </a:rPr>
              <a:t>Устно вычислите корни уравнений!</a:t>
            </a:r>
            <a:endParaRPr lang="ru-RU" sz="3000" b="1" i="1" dirty="0">
              <a:solidFill>
                <a:srgbClr val="09633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5256336" y="2771725"/>
            <a:ext cx="4176464" cy="3888432"/>
          </a:xfrm>
          <a:prstGeom prst="rect">
            <a:avLst/>
          </a:prstGeom>
          <a:noFill/>
          <a:ln w="57150">
            <a:solidFill>
              <a:srgbClr val="558EC7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6192440" y="2051645"/>
            <a:ext cx="2520642" cy="556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6"/>
                </a:solidFill>
              </a:rPr>
              <a:t>Уравнения:</a:t>
            </a:r>
            <a:endParaRPr lang="ru-RU" sz="3200" b="1" dirty="0">
              <a:solidFill>
                <a:schemeClr val="accent6"/>
              </a:solidFill>
            </a:endParaRPr>
          </a:p>
        </p:txBody>
      </p:sp>
      <p:grpSp>
        <p:nvGrpSpPr>
          <p:cNvPr id="2" name="Группа 8"/>
          <p:cNvGrpSpPr>
            <a:grpSpLocks/>
          </p:cNvGrpSpPr>
          <p:nvPr/>
        </p:nvGrpSpPr>
        <p:grpSpPr bwMode="auto">
          <a:xfrm>
            <a:off x="431800" y="3995861"/>
            <a:ext cx="2592288" cy="2819847"/>
            <a:chOff x="428596" y="3714752"/>
            <a:chExt cx="2857520" cy="2963215"/>
          </a:xfrm>
        </p:grpSpPr>
        <p:sp>
          <p:nvSpPr>
            <p:cNvPr id="17" name="Прямоугольник 4"/>
            <p:cNvSpPr>
              <a:spLocks noChangeArrowheads="1"/>
            </p:cNvSpPr>
            <p:nvPr/>
          </p:nvSpPr>
          <p:spPr bwMode="auto">
            <a:xfrm>
              <a:off x="1643042" y="4500570"/>
              <a:ext cx="857256" cy="500066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marL="342900" indent="-342900"/>
              <a:endParaRPr lang="ru-RU" sz="3600"/>
            </a:p>
          </p:txBody>
        </p:sp>
        <p:pic>
          <p:nvPicPr>
            <p:cNvPr id="22" name="Рисунок 3" descr="Смайлик растерянный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30000"/>
            </a:blip>
            <a:srcRect/>
            <a:stretch>
              <a:fillRect/>
            </a:stretch>
          </p:blipFill>
          <p:spPr bwMode="auto">
            <a:xfrm>
              <a:off x="428596" y="3714752"/>
              <a:ext cx="2857520" cy="2963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Rectangle 8"/>
          <p:cNvSpPr/>
          <p:nvPr/>
        </p:nvSpPr>
        <p:spPr>
          <a:xfrm>
            <a:off x="5760392" y="3635821"/>
            <a:ext cx="3312368" cy="1237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2D2DB9"/>
                </a:solidFill>
              </a:rPr>
              <a:t>Чтобы найти уменьшаемое, надо к разности прибавить вычитаемое</a:t>
            </a:r>
            <a:endParaRPr lang="ru-RU" sz="2000" dirty="0">
              <a:solidFill>
                <a:srgbClr val="2D2DB9"/>
              </a:solidFill>
            </a:endParaRPr>
          </a:p>
        </p:txBody>
      </p:sp>
      <p:sp>
        <p:nvSpPr>
          <p:cNvPr id="20" name="Rectangle 5"/>
          <p:cNvSpPr/>
          <p:nvPr/>
        </p:nvSpPr>
        <p:spPr>
          <a:xfrm>
            <a:off x="5688384" y="2987749"/>
            <a:ext cx="2634054" cy="607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2D2DB9"/>
                </a:solidFill>
              </a:rPr>
              <a:t>m</a:t>
            </a:r>
            <a:r>
              <a:rPr lang="ru-RU" sz="3600" dirty="0" smtClean="0">
                <a:solidFill>
                  <a:srgbClr val="2D2DB9"/>
                </a:solidFill>
              </a:rPr>
              <a:t> </a:t>
            </a:r>
            <a:r>
              <a:rPr lang="ru-RU" sz="3600" dirty="0">
                <a:solidFill>
                  <a:srgbClr val="2D2DB9"/>
                </a:solidFill>
              </a:rPr>
              <a:t>– </a:t>
            </a:r>
            <a:r>
              <a:rPr lang="en-US" sz="3600" dirty="0" smtClean="0">
                <a:solidFill>
                  <a:srgbClr val="2D2DB9"/>
                </a:solidFill>
              </a:rPr>
              <a:t>12</a:t>
            </a:r>
            <a:r>
              <a:rPr lang="ru-RU" sz="3600" dirty="0" smtClean="0">
                <a:solidFill>
                  <a:srgbClr val="2D2DB9"/>
                </a:solidFill>
              </a:rPr>
              <a:t> = </a:t>
            </a:r>
            <a:r>
              <a:rPr lang="en-US" sz="3600" dirty="0" smtClean="0">
                <a:solidFill>
                  <a:srgbClr val="2D2DB9"/>
                </a:solidFill>
              </a:rPr>
              <a:t>21</a:t>
            </a:r>
            <a:endParaRPr lang="en-US" sz="3600" dirty="0">
              <a:solidFill>
                <a:srgbClr val="2D2DB9"/>
              </a:solidFill>
            </a:endParaRPr>
          </a:p>
        </p:txBody>
      </p:sp>
      <p:sp>
        <p:nvSpPr>
          <p:cNvPr id="16" name="Rectangle 5"/>
          <p:cNvSpPr/>
          <p:nvPr/>
        </p:nvSpPr>
        <p:spPr>
          <a:xfrm>
            <a:off x="5688384" y="5003973"/>
            <a:ext cx="2646878" cy="1122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2D2DB9"/>
                </a:solidFill>
              </a:rPr>
              <a:t>m</a:t>
            </a:r>
            <a:r>
              <a:rPr lang="ru-RU" sz="3600" dirty="0" smtClean="0">
                <a:solidFill>
                  <a:srgbClr val="2D2DB9"/>
                </a:solidFill>
              </a:rPr>
              <a:t> = 2</a:t>
            </a:r>
            <a:r>
              <a:rPr lang="en-US" sz="3600" dirty="0" smtClean="0">
                <a:solidFill>
                  <a:srgbClr val="2D2DB9"/>
                </a:solidFill>
              </a:rPr>
              <a:t>1 + 12</a:t>
            </a:r>
            <a:endParaRPr lang="ru-RU" sz="3600" dirty="0" smtClean="0">
              <a:solidFill>
                <a:srgbClr val="2D2DB9"/>
              </a:solidFill>
            </a:endParaRPr>
          </a:p>
          <a:p>
            <a:r>
              <a:rPr lang="en-US" sz="3600" dirty="0" smtClean="0">
                <a:solidFill>
                  <a:srgbClr val="2D2DB9"/>
                </a:solidFill>
              </a:rPr>
              <a:t>m</a:t>
            </a:r>
            <a:r>
              <a:rPr lang="ru-RU" sz="3600" dirty="0" smtClean="0">
                <a:solidFill>
                  <a:srgbClr val="2D2DB9"/>
                </a:solidFill>
              </a:rPr>
              <a:t> = </a:t>
            </a:r>
            <a:r>
              <a:rPr lang="en-US" sz="3600" dirty="0" smtClean="0">
                <a:solidFill>
                  <a:srgbClr val="2D2DB9"/>
                </a:solidFill>
              </a:rPr>
              <a:t>33</a:t>
            </a:r>
            <a:r>
              <a:rPr lang="ru-RU" sz="3600" dirty="0" smtClean="0">
                <a:solidFill>
                  <a:srgbClr val="2D2DB9"/>
                </a:solidFill>
              </a:rPr>
              <a:t> </a:t>
            </a:r>
            <a:endParaRPr lang="en-US" sz="3600" dirty="0">
              <a:solidFill>
                <a:srgbClr val="2D2D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212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6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MS Gothic"/>
      </a:majorFont>
      <a:minorFont>
        <a:latin typeface="Arial"/>
        <a:ea typeface=""/>
        <a:cs typeface="MS Gothic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MS Gothic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MS Gothic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1215</TotalTime>
  <Words>663</Words>
  <Application>Microsoft Office PowerPoint</Application>
  <PresentationFormat>Произвольный</PresentationFormat>
  <Paragraphs>154</Paragraphs>
  <Slides>21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MS Gothic</vt:lpstr>
      <vt:lpstr>Arial</vt:lpstr>
      <vt:lpstr>Arial Unicode MS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Сложные (составные)  уравнения: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pedagog</cp:lastModifiedBy>
  <cp:revision>56</cp:revision>
  <cp:lastPrinted>1601-01-01T00:00:00Z</cp:lastPrinted>
  <dcterms:created xsi:type="dcterms:W3CDTF">2011-02-01T10:06:27Z</dcterms:created>
  <dcterms:modified xsi:type="dcterms:W3CDTF">2021-11-06T03:59:41Z</dcterms:modified>
</cp:coreProperties>
</file>